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82" r:id="rId5"/>
    <p:sldMasterId id="2147483891" r:id="rId6"/>
    <p:sldMasterId id="2147483904" r:id="rId7"/>
  </p:sldMasterIdLst>
  <p:notesMasterIdLst>
    <p:notesMasterId r:id="rId66"/>
  </p:notesMasterIdLst>
  <p:handoutMasterIdLst>
    <p:handoutMasterId r:id="rId67"/>
  </p:handoutMasterIdLst>
  <p:sldIdLst>
    <p:sldId id="2147472696" r:id="rId8"/>
    <p:sldId id="2147472699" r:id="rId9"/>
    <p:sldId id="2147472758" r:id="rId10"/>
    <p:sldId id="2147472726" r:id="rId11"/>
    <p:sldId id="2142534083" r:id="rId12"/>
    <p:sldId id="2147472724" r:id="rId13"/>
    <p:sldId id="2147472725" r:id="rId14"/>
    <p:sldId id="2147472702" r:id="rId15"/>
    <p:sldId id="2147472704" r:id="rId16"/>
    <p:sldId id="2147472701" r:id="rId17"/>
    <p:sldId id="2147472711" r:id="rId18"/>
    <p:sldId id="2147472712" r:id="rId19"/>
    <p:sldId id="2147472713" r:id="rId20"/>
    <p:sldId id="2147472706" r:id="rId21"/>
    <p:sldId id="2147472705" r:id="rId22"/>
    <p:sldId id="2147472707" r:id="rId23"/>
    <p:sldId id="2147472708" r:id="rId24"/>
    <p:sldId id="2147472710" r:id="rId25"/>
    <p:sldId id="2147472714" r:id="rId26"/>
    <p:sldId id="2147472716" r:id="rId27"/>
    <p:sldId id="2147472715" r:id="rId28"/>
    <p:sldId id="2147472717" r:id="rId29"/>
    <p:sldId id="2147472718" r:id="rId30"/>
    <p:sldId id="2147472719" r:id="rId31"/>
    <p:sldId id="2147472722" r:id="rId32"/>
    <p:sldId id="2147472723" r:id="rId33"/>
    <p:sldId id="2147472757" r:id="rId34"/>
    <p:sldId id="2147472720" r:id="rId35"/>
    <p:sldId id="2147472748" r:id="rId36"/>
    <p:sldId id="2147472749" r:id="rId37"/>
    <p:sldId id="2147472735" r:id="rId38"/>
    <p:sldId id="2147472731" r:id="rId39"/>
    <p:sldId id="2147472750" r:id="rId40"/>
    <p:sldId id="2147472727" r:id="rId41"/>
    <p:sldId id="2147472736" r:id="rId42"/>
    <p:sldId id="2147472751" r:id="rId43"/>
    <p:sldId id="2147472730" r:id="rId44"/>
    <p:sldId id="2147472743" r:id="rId45"/>
    <p:sldId id="2147472752" r:id="rId46"/>
    <p:sldId id="2147472753" r:id="rId47"/>
    <p:sldId id="2147472754" r:id="rId48"/>
    <p:sldId id="2147472737" r:id="rId49"/>
    <p:sldId id="2147472742" r:id="rId50"/>
    <p:sldId id="2147472729" r:id="rId51"/>
    <p:sldId id="2147472755" r:id="rId52"/>
    <p:sldId id="2147472728" r:id="rId53"/>
    <p:sldId id="2147472734" r:id="rId54"/>
    <p:sldId id="2147472740" r:id="rId55"/>
    <p:sldId id="2147472721" r:id="rId56"/>
    <p:sldId id="2147472739" r:id="rId57"/>
    <p:sldId id="2147472738" r:id="rId58"/>
    <p:sldId id="2147472746" r:id="rId59"/>
    <p:sldId id="2147472741" r:id="rId60"/>
    <p:sldId id="2147472747" r:id="rId61"/>
    <p:sldId id="2147472744" r:id="rId62"/>
    <p:sldId id="2147472756" r:id="rId63"/>
    <p:sldId id="2147472698" r:id="rId64"/>
    <p:sldId id="2147472697" r:id="rId65"/>
  </p:sldIdLst>
  <p:sldSz cx="12192000" cy="6858000"/>
  <p:notesSz cx="6886575" cy="10017125"/>
  <p:embeddedFontLst>
    <p:embeddedFont>
      <p:font typeface="Arial Narrow" panose="020B0604020202020204" pitchFamily="34"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Equinor" panose="020B0503050302040203" pitchFamily="34" charset="0"/>
      <p:regular r:id="rId76"/>
      <p:bold r:id="rId77"/>
      <p:italic r:id="rId78"/>
      <p:boldItalic r:id="rId79"/>
    </p:embeddedFont>
    <p:embeddedFont>
      <p:font typeface="Equinor Medium" panose="020B0503050302040203" pitchFamily="34" charset="0"/>
      <p:regular r:id="rId80"/>
      <p:bold r:id="rId81"/>
      <p:italic r:id="rId82"/>
      <p:boldItalic r:id="rId83"/>
    </p:embeddedFont>
    <p:embeddedFont>
      <p:font typeface="Stencil" pitchFamily="82" charset="77"/>
      <p:regular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62" autoAdjust="0"/>
    <p:restoredTop sz="94731"/>
  </p:normalViewPr>
  <p:slideViewPr>
    <p:cSldViewPr snapToGrid="0">
      <p:cViewPr varScale="1">
        <p:scale>
          <a:sx n="155" d="100"/>
          <a:sy n="155" d="100"/>
        </p:scale>
        <p:origin x="496" y="19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font" Target="fonts/font1.fntdata"/><Relationship Id="rId84" Type="http://schemas.openxmlformats.org/officeDocument/2006/relationships/font" Target="fonts/font17.fntdata"/><Relationship Id="rId89" Type="http://schemas.microsoft.com/office/2016/11/relationships/changesInfo" Target="changesInfos/changesInfo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Master" Target="slideMasters/slideMaster1.xml"/><Relationship Id="rId90" Type="http://schemas.microsoft.com/office/2015/10/relationships/revisionInfo" Target="revisionInfo.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9.fntdata"/><Relationship Id="rId7" Type="http://schemas.openxmlformats.org/officeDocument/2006/relationships/slideMaster" Target="slideMasters/slideMaster3.xml"/><Relationship Id="rId71"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notesMaster" Target="notesMasters/notesMaster1.xml"/><Relationship Id="rId87"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font" Target="fonts/font15.fntdata"/><Relationship Id="rId19"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03/06/2023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03/06/2023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2294858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7048501" y="10654"/>
            <a:ext cx="5143499" cy="6857999"/>
          </a:xfrm>
          <a:prstGeom prst="rect">
            <a:avLst/>
          </a:prstGeom>
          <a:noFill/>
          <a:ln>
            <a:noFill/>
          </a:ln>
        </p:spPr>
      </p:pic>
      <p:sp>
        <p:nvSpPr>
          <p:cNvPr id="18" name="Google Shape;18;p2"/>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9" name="Google Shape;19;p2"/>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title"/>
          </p:nvPr>
        </p:nvSpPr>
        <p:spPr>
          <a:xfrm>
            <a:off x="262129" y="3690581"/>
            <a:ext cx="8619695"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2000"/>
              <a:buFont typeface="Arial"/>
              <a:buNone/>
              <a:defRPr sz="2667" i="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8B999B"/>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22" name="Google Shape;22;p2"/>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23" name="Google Shape;23;p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01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2_Title &amp; Dual Text with Header">
  <p:cSld name="12_Title &amp; Dual Text with 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40" name="Google Shape;40;p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609600"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383283"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3" name="Google Shape;43;p5"/>
          <p:cNvSpPr txBox="1">
            <a:spLocks noGrp="1"/>
          </p:cNvSpPr>
          <p:nvPr>
            <p:ph type="body" idx="3"/>
          </p:nvPr>
        </p:nvSpPr>
        <p:spPr>
          <a:xfrm>
            <a:off x="609600" y="1475304"/>
            <a:ext cx="5199117" cy="416865"/>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4" name="Google Shape;44;p5"/>
          <p:cNvSpPr txBox="1">
            <a:spLocks noGrp="1"/>
          </p:cNvSpPr>
          <p:nvPr>
            <p:ph type="body" idx="4"/>
          </p:nvPr>
        </p:nvSpPr>
        <p:spPr>
          <a:xfrm>
            <a:off x="6383283" y="1475303"/>
            <a:ext cx="5199117" cy="416867"/>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11682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6761018" y="1"/>
            <a:ext cx="5455812" cy="6868652"/>
          </a:xfrm>
          <a:prstGeom prst="rect">
            <a:avLst/>
          </a:prstGeom>
          <a:noFill/>
          <a:ln>
            <a:noFill/>
          </a:ln>
        </p:spPr>
      </p:pic>
      <p:sp>
        <p:nvSpPr>
          <p:cNvPr id="64" name="Google Shape;64;p9"/>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9"/>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6" name="Google Shape;66;p9"/>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68" name="Google Shape;68;p9"/>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69" name="Google Shape;69;p9"/>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85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a:stretch/>
        </p:blipFill>
        <p:spPr>
          <a:xfrm>
            <a:off x="6727768" y="-1"/>
            <a:ext cx="5464233" cy="6868652"/>
          </a:xfrm>
          <a:prstGeom prst="rect">
            <a:avLst/>
          </a:prstGeom>
          <a:noFill/>
          <a:ln>
            <a:noFill/>
          </a:ln>
        </p:spPr>
      </p:pic>
      <p:sp>
        <p:nvSpPr>
          <p:cNvPr id="73" name="Google Shape;73;p10"/>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0"/>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 name="Google Shape;75;p10"/>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77" name="Google Shape;77;p10"/>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78" name="Google Shape;78;p10"/>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01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0_Title &amp; Content">
  <p:cSld name="10_Title &amp; Conten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3" name="Google Shape;83;p11"/>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4" name="Google Shape;84;p1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69637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a_Title &amp; Content &lt;O&gt;">
  <p:cSld name="10a_Title &amp; Content &lt;O&gt;">
    <p:spTree>
      <p:nvGrpSpPr>
        <p:cNvPr id="1" name="Shape 85"/>
        <p:cNvGrpSpPr/>
        <p:nvPr/>
      </p:nvGrpSpPr>
      <p:grpSpPr>
        <a:xfrm>
          <a:off x="0" y="0"/>
          <a:ext cx="0" cy="0"/>
          <a:chOff x="0" y="0"/>
          <a:chExt cx="0" cy="0"/>
        </a:xfrm>
      </p:grpSpPr>
      <p:pic>
        <p:nvPicPr>
          <p:cNvPr id="86" name="Google Shape;86;p12"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87" name="Google Shape;87;p1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9" name="Google Shape;89;p12"/>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90" name="Google Shape;90;p1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387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20 Trade Title">
  <p:cSld name="20 Trade Titl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055649" y="3429001"/>
            <a:ext cx="10095572" cy="140575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2800"/>
              <a:buFont typeface="Arial"/>
              <a:buNone/>
              <a:defRPr sz="3733" i="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00BDEE"/>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94" name="Google Shape;94;p13" descr="Logo, company name&#10;&#10;Description automatically generated"/>
          <p:cNvPicPr preferRelativeResize="0"/>
          <p:nvPr/>
        </p:nvPicPr>
        <p:blipFill rotWithShape="1">
          <a:blip r:embed="rId3">
            <a:alphaModFix/>
          </a:blip>
          <a:srcRect/>
          <a:stretch/>
        </p:blipFill>
        <p:spPr>
          <a:xfrm>
            <a:off x="464569" y="436711"/>
            <a:ext cx="3656076" cy="1738823"/>
          </a:xfrm>
          <a:prstGeom prst="rect">
            <a:avLst/>
          </a:prstGeom>
          <a:noFill/>
          <a:ln>
            <a:noFill/>
          </a:ln>
        </p:spPr>
      </p:pic>
      <p:pic>
        <p:nvPicPr>
          <p:cNvPr id="95" name="Google Shape;95;p13" descr="Company name&#10;&#10;Description automatically generated with medium confidence"/>
          <p:cNvPicPr preferRelativeResize="0"/>
          <p:nvPr/>
        </p:nvPicPr>
        <p:blipFill rotWithShape="1">
          <a:blip r:embed="rId4">
            <a:alphaModFix/>
          </a:blip>
          <a:srcRect/>
          <a:stretch/>
        </p:blipFill>
        <p:spPr>
          <a:xfrm>
            <a:off x="8922924" y="271076"/>
            <a:ext cx="3098800" cy="1761067"/>
          </a:xfrm>
          <a:prstGeom prst="rect">
            <a:avLst/>
          </a:prstGeom>
          <a:noFill/>
          <a:ln>
            <a:noFill/>
          </a:ln>
        </p:spPr>
      </p:pic>
      <p:sp>
        <p:nvSpPr>
          <p:cNvPr id="96" name="Google Shape;96;p1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68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1_Trade Title &amp; Content">
  <p:cSld name="21_Trade Title &amp; Content">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153624" y="274639"/>
            <a:ext cx="9428776"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DEE"/>
              </a:buClr>
              <a:buSzPts val="2800"/>
              <a:buFont typeface="Arial"/>
              <a:buNone/>
              <a:defRPr>
                <a:solidFill>
                  <a:srgbClr val="00BDE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01" name="Google Shape;101;p14"/>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596900" y="1708151"/>
            <a:ext cx="11034184" cy="4506383"/>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956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2_Trade Title Text &amp; Photo">
  <p:cSld name="22_Trade Title Text &amp;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609600" y="1795847"/>
            <a:ext cx="6872941" cy="707910"/>
          </a:xfrm>
          <a:prstGeom prst="rect">
            <a:avLst/>
          </a:prstGeom>
          <a:noFill/>
          <a:ln>
            <a:noFill/>
          </a:ln>
        </p:spPr>
        <p:txBody>
          <a:bodyPr spcFirstLastPara="1" wrap="square" lIns="91425" tIns="45700" rIns="91425" bIns="45700" anchor="t" anchorCtr="0">
            <a:spAutoFit/>
          </a:bodyPr>
          <a:lstStyle>
            <a:lvl1pPr marL="609585" lvl="0" indent="-474121" algn="l">
              <a:spcBef>
                <a:spcPts val="1600"/>
              </a:spcBef>
              <a:spcAft>
                <a:spcPts val="0"/>
              </a:spcAft>
              <a:buSzPts val="2000"/>
              <a:buChar char="»"/>
              <a:defRPr sz="2667">
                <a:solidFill>
                  <a:schemeClr val="dk2"/>
                </a:solidFill>
                <a:latin typeface="Arial"/>
                <a:ea typeface="Arial"/>
                <a:cs typeface="Arial"/>
                <a:sym typeface="Arial"/>
              </a:defRPr>
            </a:lvl1pPr>
            <a:lvl2pPr marL="1219170" lvl="1" indent="-457189" algn="l">
              <a:spcBef>
                <a:spcPts val="480"/>
              </a:spcBef>
              <a:spcAft>
                <a:spcPts val="0"/>
              </a:spcAft>
              <a:buSzPts val="1800"/>
              <a:buChar char="–"/>
              <a:defRPr sz="2400">
                <a:solidFill>
                  <a:schemeClr val="dk2"/>
                </a:solidFill>
                <a:latin typeface="Arial"/>
                <a:ea typeface="Arial"/>
                <a:cs typeface="Arial"/>
                <a:sym typeface="Arial"/>
              </a:defRPr>
            </a:lvl2pPr>
            <a:lvl3pPr marL="1828754" lvl="2" indent="-440256" algn="l">
              <a:spcBef>
                <a:spcPts val="427"/>
              </a:spcBef>
              <a:spcAft>
                <a:spcPts val="0"/>
              </a:spcAft>
              <a:buSzPts val="1600"/>
              <a:buChar char="•"/>
              <a:defRPr sz="2133">
                <a:solidFill>
                  <a:schemeClr val="dk2"/>
                </a:solidFill>
                <a:latin typeface="Arial"/>
                <a:ea typeface="Arial"/>
                <a:cs typeface="Arial"/>
                <a:sym typeface="Arial"/>
              </a:defRPr>
            </a:lvl3pPr>
            <a:lvl4pPr marL="2438339" lvl="3" indent="-423323" algn="l">
              <a:spcBef>
                <a:spcPts val="373"/>
              </a:spcBef>
              <a:spcAft>
                <a:spcPts val="0"/>
              </a:spcAft>
              <a:buSzPts val="1400"/>
              <a:buChar char="–"/>
              <a:defRPr sz="1867">
                <a:solidFill>
                  <a:schemeClr val="dk2"/>
                </a:solidFill>
                <a:latin typeface="Arial"/>
                <a:ea typeface="Arial"/>
                <a:cs typeface="Arial"/>
                <a:sym typeface="Arial"/>
              </a:defRPr>
            </a:lvl4pPr>
            <a:lvl5pPr marL="3047924" lvl="4" indent="-423323" algn="l">
              <a:spcBef>
                <a:spcPts val="373"/>
              </a:spcBef>
              <a:spcAft>
                <a:spcPts val="0"/>
              </a:spcAft>
              <a:buSzPts val="1400"/>
              <a:buChar char="»"/>
              <a:defRPr sz="1867">
                <a:solidFill>
                  <a:schemeClr val="dk2"/>
                </a:solidFill>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105" name="Google Shape;105;p15"/>
          <p:cNvCxnSpPr/>
          <p:nvPr/>
        </p:nvCxnSpPr>
        <p:spPr>
          <a:xfrm>
            <a:off x="544722" y="6476907"/>
            <a:ext cx="10272889" cy="0"/>
          </a:xfrm>
          <a:prstGeom prst="straightConnector1">
            <a:avLst/>
          </a:prstGeom>
          <a:noFill/>
          <a:ln w="9525" cap="flat" cmpd="sng">
            <a:solidFill>
              <a:schemeClr val="lt2"/>
            </a:solidFill>
            <a:prstDash val="solid"/>
            <a:round/>
            <a:headEnd type="none" w="sm" len="sm"/>
            <a:tailEnd type="none" w="sm" len="sm"/>
          </a:ln>
        </p:spPr>
      </p:cxnSp>
      <p:sp>
        <p:nvSpPr>
          <p:cNvPr id="106" name="Google Shape;106;p15"/>
          <p:cNvSpPr txBox="1">
            <a:spLocks noGrp="1"/>
          </p:cNvSpPr>
          <p:nvPr>
            <p:ph type="sldNum" idx="12"/>
          </p:nvPr>
        </p:nvSpPr>
        <p:spPr>
          <a:xfrm>
            <a:off x="9188217"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07" name="Google Shape;107;p15"/>
          <p:cNvSpPr txBox="1">
            <a:spLocks noGrp="1"/>
          </p:cNvSpPr>
          <p:nvPr>
            <p:ph type="title"/>
          </p:nvPr>
        </p:nvSpPr>
        <p:spPr>
          <a:xfrm>
            <a:off x="2405448" y="274639"/>
            <a:ext cx="9176952"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a:solidFill>
                  <a:srgbClr val="00B9E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a:spLocks noGrp="1"/>
          </p:cNvSpPr>
          <p:nvPr>
            <p:ph type="pic" idx="2"/>
          </p:nvPr>
        </p:nvSpPr>
        <p:spPr>
          <a:xfrm>
            <a:off x="7709647" y="1794934"/>
            <a:ext cx="4160620" cy="4265084"/>
          </a:xfrm>
          <a:prstGeom prst="rect">
            <a:avLst/>
          </a:prstGeom>
          <a:noFill/>
          <a:ln>
            <a:noFill/>
          </a:ln>
        </p:spPr>
      </p:sp>
      <p:sp>
        <p:nvSpPr>
          <p:cNvPr id="109" name="Google Shape;109;p1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222402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_Trade Title Only" type="titleOnly">
  <p:cSld name="23_Trade Title 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07739" y="274639"/>
            <a:ext cx="937466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sz="3733" b="1">
                <a:solidFill>
                  <a:srgbClr val="00B9E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16"/>
          <p:cNvCxnSpPr/>
          <p:nvPr/>
        </p:nvCxnSpPr>
        <p:spPr>
          <a:xfrm>
            <a:off x="598313" y="6497004"/>
            <a:ext cx="10272889" cy="0"/>
          </a:xfrm>
          <a:prstGeom prst="straightConnector1">
            <a:avLst/>
          </a:prstGeom>
          <a:noFill/>
          <a:ln w="9525" cap="flat" cmpd="sng">
            <a:solidFill>
              <a:schemeClr val="lt2"/>
            </a:solidFill>
            <a:prstDash val="solid"/>
            <a:round/>
            <a:headEnd type="none" w="sm" len="sm"/>
            <a:tailEnd type="none" w="sm" len="sm"/>
          </a:ln>
        </p:spPr>
      </p:cxnSp>
      <p:sp>
        <p:nvSpPr>
          <p:cNvPr id="113" name="Google Shape;113;p16"/>
          <p:cNvSpPr txBox="1">
            <a:spLocks noGrp="1"/>
          </p:cNvSpPr>
          <p:nvPr>
            <p:ph type="sldNum" idx="12"/>
          </p:nvPr>
        </p:nvSpPr>
        <p:spPr>
          <a:xfrm>
            <a:off x="9248320"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14" name="Google Shape;114;p16"/>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20419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705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349580620"/>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1766469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1787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4150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351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13454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0312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50419983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1796277689"/>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40169117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077644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38868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40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5317860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2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7961640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47835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9.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1.png"/><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924" r:id="rId23"/>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1200"/>
              </a:spcBef>
              <a:spcAft>
                <a:spcPts val="0"/>
              </a:spcAft>
              <a:buClr>
                <a:schemeClr val="accent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333" b="0" i="0" u="none" strike="noStrike" cap="none">
                <a:solidFill>
                  <a:srgbClr val="929090"/>
                </a:solidFill>
                <a:latin typeface="Arial"/>
                <a:ea typeface="Arial"/>
                <a:cs typeface="Arial"/>
                <a:sym typeface="Arial"/>
              </a:defRPr>
            </a:lvl1pPr>
            <a:lvl2pPr marL="0" marR="0" lvl="1" indent="0" algn="ctr" rtl="0">
              <a:spcBef>
                <a:spcPts val="0"/>
              </a:spcBef>
              <a:buNone/>
              <a:defRPr sz="1333" b="0" i="0" u="none" strike="noStrike" cap="none">
                <a:solidFill>
                  <a:srgbClr val="929090"/>
                </a:solidFill>
                <a:latin typeface="Arial"/>
                <a:ea typeface="Arial"/>
                <a:cs typeface="Arial"/>
                <a:sym typeface="Arial"/>
              </a:defRPr>
            </a:lvl2pPr>
            <a:lvl3pPr marL="0" marR="0" lvl="2" indent="0" algn="ctr" rtl="0">
              <a:spcBef>
                <a:spcPts val="0"/>
              </a:spcBef>
              <a:buNone/>
              <a:defRPr sz="1333" b="0" i="0" u="none" strike="noStrike" cap="none">
                <a:solidFill>
                  <a:srgbClr val="929090"/>
                </a:solidFill>
                <a:latin typeface="Arial"/>
                <a:ea typeface="Arial"/>
                <a:cs typeface="Arial"/>
                <a:sym typeface="Arial"/>
              </a:defRPr>
            </a:lvl3pPr>
            <a:lvl4pPr marL="0" marR="0" lvl="3" indent="0" algn="ctr" rtl="0">
              <a:spcBef>
                <a:spcPts val="0"/>
              </a:spcBef>
              <a:buNone/>
              <a:defRPr sz="1333" b="0" i="0" u="none" strike="noStrike" cap="none">
                <a:solidFill>
                  <a:srgbClr val="929090"/>
                </a:solidFill>
                <a:latin typeface="Arial"/>
                <a:ea typeface="Arial"/>
                <a:cs typeface="Arial"/>
                <a:sym typeface="Arial"/>
              </a:defRPr>
            </a:lvl4pPr>
            <a:lvl5pPr marL="0" marR="0" lvl="4" indent="0" algn="ctr" rtl="0">
              <a:spcBef>
                <a:spcPts val="0"/>
              </a:spcBef>
              <a:buNone/>
              <a:defRPr sz="1333" b="0" i="0" u="none" strike="noStrike" cap="none">
                <a:solidFill>
                  <a:srgbClr val="929090"/>
                </a:solidFill>
                <a:latin typeface="Arial"/>
                <a:ea typeface="Arial"/>
                <a:cs typeface="Arial"/>
                <a:sym typeface="Arial"/>
              </a:defRPr>
            </a:lvl5pPr>
            <a:lvl6pPr marL="0" marR="0" lvl="5" indent="0" algn="ctr" rtl="0">
              <a:spcBef>
                <a:spcPts val="0"/>
              </a:spcBef>
              <a:buNone/>
              <a:defRPr sz="1333" b="0" i="0" u="none" strike="noStrike" cap="none">
                <a:solidFill>
                  <a:srgbClr val="929090"/>
                </a:solidFill>
                <a:latin typeface="Arial"/>
                <a:ea typeface="Arial"/>
                <a:cs typeface="Arial"/>
                <a:sym typeface="Arial"/>
              </a:defRPr>
            </a:lvl6pPr>
            <a:lvl7pPr marL="0" marR="0" lvl="6" indent="0" algn="ctr" rtl="0">
              <a:spcBef>
                <a:spcPts val="0"/>
              </a:spcBef>
              <a:buNone/>
              <a:defRPr sz="1333" b="0" i="0" u="none" strike="noStrike" cap="none">
                <a:solidFill>
                  <a:srgbClr val="929090"/>
                </a:solidFill>
                <a:latin typeface="Arial"/>
                <a:ea typeface="Arial"/>
                <a:cs typeface="Arial"/>
                <a:sym typeface="Arial"/>
              </a:defRPr>
            </a:lvl7pPr>
            <a:lvl8pPr marL="0" marR="0" lvl="7" indent="0" algn="ctr" rtl="0">
              <a:spcBef>
                <a:spcPts val="0"/>
              </a:spcBef>
              <a:buNone/>
              <a:defRPr sz="1333" b="0" i="0" u="none" strike="noStrike" cap="none">
                <a:solidFill>
                  <a:srgbClr val="929090"/>
                </a:solidFill>
                <a:latin typeface="Arial"/>
                <a:ea typeface="Arial"/>
                <a:cs typeface="Arial"/>
                <a:sym typeface="Arial"/>
              </a:defRPr>
            </a:lvl8pPr>
            <a:lvl9pPr marL="0" marR="0" lvl="8" indent="0" algn="ctr" rtl="0">
              <a:spcBef>
                <a:spcPts val="0"/>
              </a:spcBef>
              <a:buNone/>
              <a:defRPr sz="1333" b="0" i="0" u="none" strike="noStrike" cap="none">
                <a:solidFill>
                  <a:srgbClr val="929090"/>
                </a:solidFill>
                <a:latin typeface="Arial"/>
                <a:ea typeface="Arial"/>
                <a:cs typeface="Arial"/>
                <a:sym typeface="Arial"/>
              </a:defRPr>
            </a:lvl9pPr>
          </a:lstStyle>
          <a:p>
            <a:fld id="{00000000-1234-1234-1234-123412341234}" type="slidenum">
              <a:rPr lang="en-US" smtClean="0"/>
              <a:pPr/>
              <a:t>‹#›</a:t>
            </a:fld>
            <a:endParaRPr lang="en-US"/>
          </a:p>
        </p:txBody>
      </p:sp>
      <p:pic>
        <p:nvPicPr>
          <p:cNvPr id="13" name="Google Shape;13;p1"/>
          <p:cNvPicPr preferRelativeResize="0"/>
          <p:nvPr/>
        </p:nvPicPr>
        <p:blipFill rotWithShape="1">
          <a:blip r:embed="rId15">
            <a:alphaModFix/>
          </a:blip>
          <a:srcRect/>
          <a:stretch/>
        </p:blipFill>
        <p:spPr>
          <a:xfrm>
            <a:off x="10865333" y="6248677"/>
            <a:ext cx="1219200" cy="485225"/>
          </a:xfrm>
          <a:prstGeom prst="rect">
            <a:avLst/>
          </a:prstGeom>
          <a:noFill/>
          <a:ln>
            <a:noFill/>
          </a:ln>
        </p:spPr>
      </p:pic>
      <p:sp>
        <p:nvSpPr>
          <p:cNvPr id="14" name="Google Shape;14;p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cxnSp>
        <p:nvCxnSpPr>
          <p:cNvPr id="15" name="Google Shape;15;p1"/>
          <p:cNvCxnSpPr/>
          <p:nvPr/>
        </p:nvCxnSpPr>
        <p:spPr>
          <a:xfrm>
            <a:off x="544722" y="6486956"/>
            <a:ext cx="10272889" cy="0"/>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483793892"/>
      </p:ext>
    </p:extLst>
  </p:cSld>
  <p:clrMap bg1="lt1" tx1="dk1" bg2="dk2" tx2="lt2" accent1="accent1" accent2="accent2" accent3="accent3" accent4="accent4" accent5="accent5" accent6="accent6" hlink="hlink" folHlink="folHlink"/>
  <p:sldLayoutIdLst>
    <p:sldLayoutId id="2147483892"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21" r:id="rId12"/>
    <p:sldLayoutId id="214748392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7"/>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1056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9" r:id="rId14"/>
    <p:sldLayoutId id="2147483920" r:id="rId15"/>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hyperlink" Target="https://community.opengroup.org/osdu/data/data-definitions" TargetMode="External"/><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opengroup.org/osdu/data/data-definitions" TargetMode="External"/><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hyperlink" Target="samples/smda-field-schema.json" TargetMode="Externa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hyperlink" Target="https://community.opengroup.org/osdu" TargetMode="External"/><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hyperlink" Target="https://community.opengroup.org/osdu" TargetMode="Externa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OSDU Concepts</a:t>
            </a:r>
            <a:br>
              <a:rPr lang="en-GB" dirty="0"/>
            </a:br>
            <a:r>
              <a:rPr lang="en-GB" sz="2200" dirty="0"/>
              <a:t>Demystifying OSDU</a:t>
            </a:r>
            <a:endParaRPr lang="en-GB" b="0" dirty="0"/>
          </a:p>
        </p:txBody>
      </p:sp>
    </p:spTree>
    <p:extLst>
      <p:ext uri="{BB962C8B-B14F-4D97-AF65-F5344CB8AC3E}">
        <p14:creationId xmlns:p14="http://schemas.microsoft.com/office/powerpoint/2010/main" val="39691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109DC9-125E-39EF-2468-F756DD6E3A89}"/>
              </a:ext>
            </a:extLst>
          </p:cNvPr>
          <p:cNvSpPr>
            <a:spLocks noGrp="1"/>
          </p:cNvSpPr>
          <p:nvPr>
            <p:ph type="sldNum" sz="quarter" idx="12"/>
          </p:nvPr>
        </p:nvSpPr>
        <p:spPr/>
        <p:txBody>
          <a:bodyPr/>
          <a:lstStyle/>
          <a:p>
            <a:fld id="{2FEB81B2-2AA1-4AF4-A66A-0751F51A3799}" type="slidenum">
              <a:rPr lang="en-US" smtClean="0"/>
              <a:t>10</a:t>
            </a:fld>
            <a:endParaRPr lang="en-US"/>
          </a:p>
        </p:txBody>
      </p:sp>
      <p:pic>
        <p:nvPicPr>
          <p:cNvPr id="5" name="Picture 4">
            <a:extLst>
              <a:ext uri="{FF2B5EF4-FFF2-40B4-BE49-F238E27FC236}">
                <a16:creationId xmlns:a16="http://schemas.microsoft.com/office/drawing/2014/main" id="{FD4A1221-9AFB-36E2-8C63-B4413DC65AB2}"/>
              </a:ext>
            </a:extLst>
          </p:cNvPr>
          <p:cNvPicPr>
            <a:picLocks noChangeAspect="1"/>
          </p:cNvPicPr>
          <p:nvPr/>
        </p:nvPicPr>
        <p:blipFill>
          <a:blip r:embed="rId2"/>
          <a:stretch>
            <a:fillRect/>
          </a:stretch>
        </p:blipFill>
        <p:spPr>
          <a:xfrm>
            <a:off x="1643743" y="1148510"/>
            <a:ext cx="8501743" cy="5333768"/>
          </a:xfrm>
          <a:prstGeom prst="rect">
            <a:avLst/>
          </a:prstGeom>
        </p:spPr>
      </p:pic>
      <p:sp>
        <p:nvSpPr>
          <p:cNvPr id="6" name="Title 1">
            <a:extLst>
              <a:ext uri="{FF2B5EF4-FFF2-40B4-BE49-F238E27FC236}">
                <a16:creationId xmlns:a16="http://schemas.microsoft.com/office/drawing/2014/main" id="{D7D86F8E-19EC-4EDB-7ED9-0CDBA6D2B256}"/>
              </a:ext>
            </a:extLst>
          </p:cNvPr>
          <p:cNvSpPr>
            <a:spLocks noGrp="1"/>
          </p:cNvSpPr>
          <p:nvPr>
            <p:ph type="title"/>
          </p:nvPr>
        </p:nvSpPr>
        <p:spPr>
          <a:xfrm>
            <a:off x="609600" y="274639"/>
            <a:ext cx="10972800" cy="1143000"/>
          </a:xfrm>
        </p:spPr>
        <p:txBody>
          <a:bodyPr/>
          <a:lstStyle/>
          <a:p>
            <a:r>
              <a:rPr lang="en-NO" dirty="0"/>
              <a:t>ADME</a:t>
            </a:r>
          </a:p>
        </p:txBody>
      </p:sp>
    </p:spTree>
    <p:extLst>
      <p:ext uri="{BB962C8B-B14F-4D97-AF65-F5344CB8AC3E}">
        <p14:creationId xmlns:p14="http://schemas.microsoft.com/office/powerpoint/2010/main" val="4110914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can I communicate with my OSDU?</a:t>
            </a:r>
            <a:endParaRPr lang="en-GB" b="0" dirty="0"/>
          </a:p>
        </p:txBody>
      </p:sp>
    </p:spTree>
    <p:extLst>
      <p:ext uri="{BB962C8B-B14F-4D97-AF65-F5344CB8AC3E}">
        <p14:creationId xmlns:p14="http://schemas.microsoft.com/office/powerpoint/2010/main" val="126530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3830783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dirty="0"/>
              <a:t>APIs only! (for now…?)</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
        <p:nvSpPr>
          <p:cNvPr id="2" name="Frame 1">
            <a:extLst>
              <a:ext uri="{FF2B5EF4-FFF2-40B4-BE49-F238E27FC236}">
                <a16:creationId xmlns:a16="http://schemas.microsoft.com/office/drawing/2014/main" id="{FC400405-98B5-E7AF-0FDD-1A3D3E0C634A}"/>
              </a:ext>
            </a:extLst>
          </p:cNvPr>
          <p:cNvSpPr/>
          <p:nvPr/>
        </p:nvSpPr>
        <p:spPr>
          <a:xfrm>
            <a:off x="3959441" y="2876365"/>
            <a:ext cx="2521258" cy="443884"/>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4" name="Frame 3">
            <a:extLst>
              <a:ext uri="{FF2B5EF4-FFF2-40B4-BE49-F238E27FC236}">
                <a16:creationId xmlns:a16="http://schemas.microsoft.com/office/drawing/2014/main" id="{A49534A1-1D0D-D899-89B4-04DE0F284748}"/>
              </a:ext>
            </a:extLst>
          </p:cNvPr>
          <p:cNvSpPr/>
          <p:nvPr/>
        </p:nvSpPr>
        <p:spPr>
          <a:xfrm>
            <a:off x="6349013" y="3747856"/>
            <a:ext cx="2155795" cy="443884"/>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6" name="Down Arrow 5">
            <a:extLst>
              <a:ext uri="{FF2B5EF4-FFF2-40B4-BE49-F238E27FC236}">
                <a16:creationId xmlns:a16="http://schemas.microsoft.com/office/drawing/2014/main" id="{3FEDE141-DECB-A893-ECC4-093EF2268620}"/>
              </a:ext>
            </a:extLst>
          </p:cNvPr>
          <p:cNvSpPr/>
          <p:nvPr/>
        </p:nvSpPr>
        <p:spPr>
          <a:xfrm rot="18232624">
            <a:off x="2823101" y="1565429"/>
            <a:ext cx="861134" cy="1766656"/>
          </a:xfrm>
          <a:prstGeom prst="downArrow">
            <a:avLst>
              <a:gd name="adj1" fmla="val 15625"/>
              <a:gd name="adj2" fmla="val 463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Down Arrow 6">
            <a:extLst>
              <a:ext uri="{FF2B5EF4-FFF2-40B4-BE49-F238E27FC236}">
                <a16:creationId xmlns:a16="http://schemas.microsoft.com/office/drawing/2014/main" id="{7B4B9778-D108-43DA-BECE-74CF8C0DBD02}"/>
              </a:ext>
            </a:extLst>
          </p:cNvPr>
          <p:cNvSpPr/>
          <p:nvPr/>
        </p:nvSpPr>
        <p:spPr>
          <a:xfrm rot="2748961">
            <a:off x="8813482" y="2226816"/>
            <a:ext cx="861134" cy="1766656"/>
          </a:xfrm>
          <a:prstGeom prst="downArrow">
            <a:avLst>
              <a:gd name="adj1" fmla="val 15625"/>
              <a:gd name="adj2" fmla="val 463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331791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Where and how is my data stored?</a:t>
            </a:r>
            <a:endParaRPr lang="en-GB" b="0" dirty="0"/>
          </a:p>
        </p:txBody>
      </p:sp>
    </p:spTree>
    <p:extLst>
      <p:ext uri="{BB962C8B-B14F-4D97-AF65-F5344CB8AC3E}">
        <p14:creationId xmlns:p14="http://schemas.microsoft.com/office/powerpoint/2010/main" val="2193027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15</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Tree>
    <p:extLst>
      <p:ext uri="{BB962C8B-B14F-4D97-AF65-F5344CB8AC3E}">
        <p14:creationId xmlns:p14="http://schemas.microsoft.com/office/powerpoint/2010/main" val="3502312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16</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Tree>
    <p:extLst>
      <p:ext uri="{BB962C8B-B14F-4D97-AF65-F5344CB8AC3E}">
        <p14:creationId xmlns:p14="http://schemas.microsoft.com/office/powerpoint/2010/main" val="56857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17</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12" name="Folded Corner 11">
            <a:extLst>
              <a:ext uri="{FF2B5EF4-FFF2-40B4-BE49-F238E27FC236}">
                <a16:creationId xmlns:a16="http://schemas.microsoft.com/office/drawing/2014/main" id="{00FCE2EC-4659-E9A5-89C8-0DAB85D35081}"/>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C49B66D0-6C8B-CFE0-D405-9885AE00B80E}"/>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93800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18</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0" name="Pentagon 9">
            <a:extLst>
              <a:ext uri="{FF2B5EF4-FFF2-40B4-BE49-F238E27FC236}">
                <a16:creationId xmlns:a16="http://schemas.microsoft.com/office/drawing/2014/main" id="{7D78BFDF-BC93-4BFF-0A77-089135B53ED7}"/>
              </a:ext>
            </a:extLst>
          </p:cNvPr>
          <p:cNvSpPr/>
          <p:nvPr/>
        </p:nvSpPr>
        <p:spPr>
          <a:xfrm>
            <a:off x="7174636" y="2333683"/>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File API</a:t>
            </a:r>
          </a:p>
        </p:txBody>
      </p:sp>
      <p:sp>
        <p:nvSpPr>
          <p:cNvPr id="11" name="Pentagon 10">
            <a:extLst>
              <a:ext uri="{FF2B5EF4-FFF2-40B4-BE49-F238E27FC236}">
                <a16:creationId xmlns:a16="http://schemas.microsoft.com/office/drawing/2014/main" id="{AE5E6FBC-048C-6E94-AB4C-257BA9243458}"/>
              </a:ext>
            </a:extLst>
          </p:cNvPr>
          <p:cNvSpPr/>
          <p:nvPr/>
        </p:nvSpPr>
        <p:spPr>
          <a:xfrm>
            <a:off x="7174636" y="2744144"/>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Dataset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59E4CC09-0BB9-1484-A1A3-FC56D39A10A4}"/>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2123442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“…main storages…”?</a:t>
            </a:r>
            <a:endParaRPr lang="en-GB" b="0" dirty="0"/>
          </a:p>
        </p:txBody>
      </p:sp>
    </p:spTree>
    <p:extLst>
      <p:ext uri="{BB962C8B-B14F-4D97-AF65-F5344CB8AC3E}">
        <p14:creationId xmlns:p14="http://schemas.microsoft.com/office/powerpoint/2010/main" val="99999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dirty="0">
                <a:latin typeface="Arial Narrow" panose="020B0606020202030204" pitchFamily="34" charset="0"/>
              </a:rPr>
              <a:t>Approach</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a:xfrm>
            <a:off x="482599" y="1645924"/>
            <a:ext cx="9715843" cy="4207193"/>
          </a:xfrm>
        </p:spPr>
        <p:txBody>
          <a:bodyPr>
            <a:normAutofit/>
          </a:bodyPr>
          <a:lstStyle/>
          <a:p>
            <a:pPr marL="342900" indent="-342900"/>
            <a:r>
              <a:rPr lang="en-US" sz="2400" dirty="0">
                <a:solidFill>
                  <a:srgbClr val="00667F"/>
                </a:solidFill>
                <a:latin typeface="Arial Narrow" panose="020B0606020202030204" pitchFamily="34" charset="0"/>
              </a:rPr>
              <a:t>Walk through typically encountered questions</a:t>
            </a:r>
          </a:p>
          <a:p>
            <a:pPr marL="342900" indent="-342900"/>
            <a:r>
              <a:rPr lang="en-US" sz="2400" dirty="0">
                <a:solidFill>
                  <a:srgbClr val="00667F"/>
                </a:solidFill>
                <a:latin typeface="Arial Narrow" panose="020B0606020202030204" pitchFamily="34" charset="0"/>
              </a:rPr>
              <a:t>Crossing fingers that “demystifying” does not evolve into “confusing”</a:t>
            </a:r>
          </a:p>
          <a:p>
            <a:pPr marL="342900" indent="-342900"/>
            <a:endParaRPr lang="en-US" sz="2000" dirty="0">
              <a:solidFill>
                <a:schemeClr val="tx1"/>
              </a:solidFill>
            </a:endParaRPr>
          </a:p>
        </p:txBody>
      </p:sp>
    </p:spTree>
    <p:extLst>
      <p:ext uri="{BB962C8B-B14F-4D97-AF65-F5344CB8AC3E}">
        <p14:creationId xmlns:p14="http://schemas.microsoft.com/office/powerpoint/2010/main" val="287367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20</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Tree>
    <p:extLst>
      <p:ext uri="{BB962C8B-B14F-4D97-AF65-F5344CB8AC3E}">
        <p14:creationId xmlns:p14="http://schemas.microsoft.com/office/powerpoint/2010/main" val="3649120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DDMS optimized storage</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21</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8" name="Can 7">
            <a:extLst>
              <a:ext uri="{FF2B5EF4-FFF2-40B4-BE49-F238E27FC236}">
                <a16:creationId xmlns:a16="http://schemas.microsoft.com/office/drawing/2014/main" id="{0463962F-D590-42A5-40F3-D52FCC6058F8}"/>
              </a:ext>
            </a:extLst>
          </p:cNvPr>
          <p:cNvSpPr/>
          <p:nvPr/>
        </p:nvSpPr>
        <p:spPr>
          <a:xfrm>
            <a:off x="9555332" y="2749106"/>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Wellbore</a:t>
            </a:r>
          </a:p>
          <a:p>
            <a:pPr algn="ctr"/>
            <a:r>
              <a:rPr lang="en-NO" dirty="0"/>
              <a:t>DDMS</a:t>
            </a:r>
          </a:p>
        </p:txBody>
      </p:sp>
      <p:sp>
        <p:nvSpPr>
          <p:cNvPr id="9" name="Can 8">
            <a:extLst>
              <a:ext uri="{FF2B5EF4-FFF2-40B4-BE49-F238E27FC236}">
                <a16:creationId xmlns:a16="http://schemas.microsoft.com/office/drawing/2014/main" id="{F5B5F51A-AAAF-BB93-CD4F-9BF2CC6F67FB}"/>
              </a:ext>
            </a:extLst>
          </p:cNvPr>
          <p:cNvSpPr/>
          <p:nvPr/>
        </p:nvSpPr>
        <p:spPr>
          <a:xfrm>
            <a:off x="9555332" y="4437635"/>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Seismic</a:t>
            </a:r>
          </a:p>
          <a:p>
            <a:pPr algn="ctr"/>
            <a:r>
              <a:rPr lang="en-NO" dirty="0"/>
              <a:t>DDMS</a:t>
            </a:r>
          </a:p>
        </p:txBody>
      </p:sp>
      <p:sp>
        <p:nvSpPr>
          <p:cNvPr id="7" name="Can 6">
            <a:extLst>
              <a:ext uri="{FF2B5EF4-FFF2-40B4-BE49-F238E27FC236}">
                <a16:creationId xmlns:a16="http://schemas.microsoft.com/office/drawing/2014/main" id="{55C879D3-EE83-9D2E-6790-4BE5C425C81F}"/>
              </a:ext>
            </a:extLst>
          </p:cNvPr>
          <p:cNvSpPr/>
          <p:nvPr/>
        </p:nvSpPr>
        <p:spPr>
          <a:xfrm>
            <a:off x="5168683" y="1748209"/>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Reservoir</a:t>
            </a:r>
          </a:p>
          <a:p>
            <a:pPr algn="ctr"/>
            <a:r>
              <a:rPr lang="en-NO" dirty="0"/>
              <a:t>DDMS</a:t>
            </a:r>
          </a:p>
        </p:txBody>
      </p:sp>
    </p:spTree>
    <p:extLst>
      <p:ext uri="{BB962C8B-B14F-4D97-AF65-F5344CB8AC3E}">
        <p14:creationId xmlns:p14="http://schemas.microsoft.com/office/powerpoint/2010/main" val="478523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How to form records</a:t>
            </a:r>
            <a:br>
              <a:rPr lang="en-GB" dirty="0"/>
            </a:br>
            <a:r>
              <a:rPr lang="en-GB" sz="2700" dirty="0"/>
              <a:t>aka what is Well Known Schemas (WKS)</a:t>
            </a:r>
            <a:endParaRPr lang="en-GB" b="0" dirty="0"/>
          </a:p>
        </p:txBody>
      </p:sp>
    </p:spTree>
    <p:extLst>
      <p:ext uri="{BB962C8B-B14F-4D97-AF65-F5344CB8AC3E}">
        <p14:creationId xmlns:p14="http://schemas.microsoft.com/office/powerpoint/2010/main" val="294741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Data structures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23</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0" name="Pentagon 9">
            <a:extLst>
              <a:ext uri="{FF2B5EF4-FFF2-40B4-BE49-F238E27FC236}">
                <a16:creationId xmlns:a16="http://schemas.microsoft.com/office/drawing/2014/main" id="{7D78BFDF-BC93-4BFF-0A77-089135B53ED7}"/>
              </a:ext>
            </a:extLst>
          </p:cNvPr>
          <p:cNvSpPr/>
          <p:nvPr/>
        </p:nvSpPr>
        <p:spPr>
          <a:xfrm>
            <a:off x="7174636" y="2333683"/>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File API</a:t>
            </a:r>
          </a:p>
        </p:txBody>
      </p:sp>
      <p:sp>
        <p:nvSpPr>
          <p:cNvPr id="11" name="Pentagon 10">
            <a:extLst>
              <a:ext uri="{FF2B5EF4-FFF2-40B4-BE49-F238E27FC236}">
                <a16:creationId xmlns:a16="http://schemas.microsoft.com/office/drawing/2014/main" id="{AE5E6FBC-048C-6E94-AB4C-257BA9243458}"/>
              </a:ext>
            </a:extLst>
          </p:cNvPr>
          <p:cNvSpPr/>
          <p:nvPr/>
        </p:nvSpPr>
        <p:spPr>
          <a:xfrm>
            <a:off x="7174636" y="2744144"/>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Dataset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59E4CC09-0BB9-1484-A1A3-FC56D39A10A4}"/>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188245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Data structures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a:xfrm>
            <a:off x="5442752" y="2095130"/>
            <a:ext cx="6139648" cy="4031034"/>
          </a:xfrm>
        </p:spPr>
        <p:txBody>
          <a:bodyPr/>
          <a:lstStyle/>
          <a:p>
            <a:r>
              <a:rPr lang="en-NO" dirty="0">
                <a:solidFill>
                  <a:schemeClr val="tx1"/>
                </a:solidFill>
              </a:rPr>
              <a:t>Main data types</a:t>
            </a:r>
          </a:p>
          <a:p>
            <a:pPr lvl="1"/>
            <a:r>
              <a:rPr lang="en-NO" dirty="0">
                <a:solidFill>
                  <a:schemeClr val="tx1"/>
                </a:solidFill>
              </a:rPr>
              <a:t>Master Data</a:t>
            </a:r>
          </a:p>
          <a:p>
            <a:pPr lvl="1"/>
            <a:r>
              <a:rPr lang="en-NO" dirty="0">
                <a:solidFill>
                  <a:schemeClr val="tx1"/>
                </a:solidFill>
              </a:rPr>
              <a:t>Work Product Components</a:t>
            </a:r>
          </a:p>
          <a:p>
            <a:pPr lvl="1"/>
            <a:r>
              <a:rPr lang="en-NO" dirty="0">
                <a:solidFill>
                  <a:schemeClr val="tx1"/>
                </a:solidFill>
              </a:rPr>
              <a:t>Reference Data</a:t>
            </a:r>
          </a:p>
          <a:p>
            <a:pPr lvl="1"/>
            <a:r>
              <a:rPr lang="en-NO" dirty="0">
                <a:solidFill>
                  <a:schemeClr val="tx1"/>
                </a:solidFill>
              </a:rPr>
              <a:t>Work Product</a:t>
            </a:r>
          </a:p>
          <a:p>
            <a:pPr lvl="1"/>
            <a:r>
              <a:rPr lang="en-NO" dirty="0">
                <a:solidFill>
                  <a:schemeClr val="tx1"/>
                </a:solidFill>
              </a:rPr>
              <a:t>Dataset</a:t>
            </a:r>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24</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Tree>
    <p:extLst>
      <p:ext uri="{BB962C8B-B14F-4D97-AF65-F5344CB8AC3E}">
        <p14:creationId xmlns:p14="http://schemas.microsoft.com/office/powerpoint/2010/main" val="2824516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DD7A-7B83-3EFA-CD3C-93EF11BC000C}"/>
              </a:ext>
            </a:extLst>
          </p:cNvPr>
          <p:cNvSpPr>
            <a:spLocks noGrp="1"/>
          </p:cNvSpPr>
          <p:nvPr>
            <p:ph type="title"/>
          </p:nvPr>
        </p:nvSpPr>
        <p:spPr/>
        <p:txBody>
          <a:bodyPr>
            <a:normAutofit/>
          </a:bodyPr>
          <a:lstStyle/>
          <a:p>
            <a:r>
              <a:rPr lang="en-NO" dirty="0"/>
              <a:t>OSDU Data Concepts </a:t>
            </a:r>
            <a:r>
              <a:rPr lang="en-NO" sz="1600" dirty="0"/>
              <a:t>(prev known as definitions)</a:t>
            </a:r>
            <a:endParaRPr lang="en-NO" dirty="0"/>
          </a:p>
        </p:txBody>
      </p:sp>
      <p:sp>
        <p:nvSpPr>
          <p:cNvPr id="4" name="Slide Number Placeholder 3">
            <a:extLst>
              <a:ext uri="{FF2B5EF4-FFF2-40B4-BE49-F238E27FC236}">
                <a16:creationId xmlns:a16="http://schemas.microsoft.com/office/drawing/2014/main" id="{930AD127-4BF9-77DE-CCC6-0949539B389B}"/>
              </a:ext>
            </a:extLst>
          </p:cNvPr>
          <p:cNvSpPr>
            <a:spLocks noGrp="1"/>
          </p:cNvSpPr>
          <p:nvPr>
            <p:ph type="sldNum" sz="quarter" idx="12"/>
          </p:nvPr>
        </p:nvSpPr>
        <p:spPr/>
        <p:txBody>
          <a:bodyPr/>
          <a:lstStyle/>
          <a:p>
            <a:fld id="{2FEB81B2-2AA1-4AF4-A66A-0751F51A3799}" type="slidenum">
              <a:rPr lang="en-US" smtClean="0"/>
              <a:t>25</a:t>
            </a:fld>
            <a:endParaRPr lang="en-US"/>
          </a:p>
        </p:txBody>
      </p:sp>
      <p:pic>
        <p:nvPicPr>
          <p:cNvPr id="5" name="Picture 4">
            <a:extLst>
              <a:ext uri="{FF2B5EF4-FFF2-40B4-BE49-F238E27FC236}">
                <a16:creationId xmlns:a16="http://schemas.microsoft.com/office/drawing/2014/main" id="{A86D4EAF-08C6-6ABB-CD8F-66AFD613103C}"/>
              </a:ext>
            </a:extLst>
          </p:cNvPr>
          <p:cNvPicPr>
            <a:picLocks noChangeAspect="1"/>
          </p:cNvPicPr>
          <p:nvPr/>
        </p:nvPicPr>
        <p:blipFill rotWithShape="1">
          <a:blip r:embed="rId2"/>
          <a:srcRect b="7556"/>
          <a:stretch/>
        </p:blipFill>
        <p:spPr>
          <a:xfrm>
            <a:off x="1925678" y="1235062"/>
            <a:ext cx="7733190" cy="5011085"/>
          </a:xfrm>
          <a:prstGeom prst="rect">
            <a:avLst/>
          </a:prstGeom>
        </p:spPr>
      </p:pic>
      <p:sp>
        <p:nvSpPr>
          <p:cNvPr id="6" name="TextBox 5">
            <a:extLst>
              <a:ext uri="{FF2B5EF4-FFF2-40B4-BE49-F238E27FC236}">
                <a16:creationId xmlns:a16="http://schemas.microsoft.com/office/drawing/2014/main" id="{75054858-E899-5E73-50D9-F3072DDF3A02}"/>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3"/>
              </a:rPr>
              <a:t>OSDU Data Concept</a:t>
            </a:r>
            <a:endParaRPr lang="en-NO" sz="1400" dirty="0"/>
          </a:p>
        </p:txBody>
      </p:sp>
    </p:spTree>
    <p:extLst>
      <p:ext uri="{BB962C8B-B14F-4D97-AF65-F5344CB8AC3E}">
        <p14:creationId xmlns:p14="http://schemas.microsoft.com/office/powerpoint/2010/main" val="29743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a:t>DEMO</a:t>
            </a:r>
            <a:endParaRPr lang="en-NO" dirty="0"/>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Milestone</a:t>
            </a:r>
          </a:p>
          <a:p>
            <a:r>
              <a:rPr lang="en-NO" dirty="0">
                <a:solidFill>
                  <a:schemeClr val="tx1"/>
                </a:solidFill>
              </a:rPr>
              <a:t>Schema version</a:t>
            </a:r>
          </a:p>
          <a:p>
            <a:r>
              <a:rPr lang="en-NO" dirty="0">
                <a:solidFill>
                  <a:schemeClr val="tx1"/>
                </a:solidFill>
              </a:rPr>
              <a:t>Find schema definition</a:t>
            </a:r>
          </a:p>
          <a:p>
            <a:r>
              <a:rPr lang="en-NO" dirty="0">
                <a:solidFill>
                  <a:schemeClr val="tx1"/>
                </a:solidFill>
              </a:rPr>
              <a:t>Rquired and Optional properties</a:t>
            </a:r>
          </a:p>
          <a:p>
            <a:r>
              <a:rPr lang="en-NO" dirty="0">
                <a:solidFill>
                  <a:schemeClr val="tx1"/>
                </a:solidFill>
              </a:rPr>
              <a:t>Schema Guideline</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26</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3559242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753A-B102-97D0-5BB3-D88449868EBB}"/>
              </a:ext>
            </a:extLst>
          </p:cNvPr>
          <p:cNvSpPr>
            <a:spLocks noGrp="1"/>
          </p:cNvSpPr>
          <p:nvPr>
            <p:ph type="title"/>
          </p:nvPr>
        </p:nvSpPr>
        <p:spPr/>
        <p:txBody>
          <a:bodyPr/>
          <a:lstStyle/>
          <a:p>
            <a:endParaRPr lang="en-NO" dirty="0"/>
          </a:p>
        </p:txBody>
      </p:sp>
      <p:pic>
        <p:nvPicPr>
          <p:cNvPr id="1026" name="Picture 2" descr="Operators – The Open Group OSDU™ Forum">
            <a:extLst>
              <a:ext uri="{FF2B5EF4-FFF2-40B4-BE49-F238E27FC236}">
                <a16:creationId xmlns:a16="http://schemas.microsoft.com/office/drawing/2014/main" id="{D3A13536-DFFA-7434-ECE9-34E2EDD2DACB}"/>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4000"/>
                    </a14:imgEffect>
                  </a14:imgLayer>
                </a14:imgProps>
              </a:ext>
              <a:ext uri="{28A0092B-C50C-407E-A947-70E740481C1C}">
                <a14:useLocalDpi xmlns:a14="http://schemas.microsoft.com/office/drawing/2010/main" val="0"/>
              </a:ext>
            </a:extLst>
          </a:blip>
          <a:srcRect l="-1" r="33"/>
          <a:stretch/>
        </p:blipFill>
        <p:spPr bwMode="auto">
          <a:xfrm>
            <a:off x="2046000" y="2141620"/>
            <a:ext cx="8100000" cy="3200400"/>
          </a:xfrm>
          <a:prstGeom prst="rect">
            <a:avLst/>
          </a:prstGeom>
          <a:noFill/>
        </p:spPr>
      </p:pic>
      <p:sp>
        <p:nvSpPr>
          <p:cNvPr id="5" name="TextBox 4">
            <a:extLst>
              <a:ext uri="{FF2B5EF4-FFF2-40B4-BE49-F238E27FC236}">
                <a16:creationId xmlns:a16="http://schemas.microsoft.com/office/drawing/2014/main" id="{86AEB5D4-15A2-9D28-71D4-861132C435A5}"/>
              </a:ext>
            </a:extLst>
          </p:cNvPr>
          <p:cNvSpPr txBox="1"/>
          <p:nvPr/>
        </p:nvSpPr>
        <p:spPr>
          <a:xfrm rot="19826318">
            <a:off x="3692937" y="1925939"/>
            <a:ext cx="4806124" cy="3631763"/>
          </a:xfrm>
          <a:prstGeom prst="rect">
            <a:avLst/>
          </a:prstGeom>
          <a:noFill/>
        </p:spPr>
        <p:txBody>
          <a:bodyPr wrap="none" rtlCol="0">
            <a:spAutoFit/>
          </a:bodyPr>
          <a:lstStyle/>
          <a:p>
            <a:r>
              <a:rPr lang="en-NO" sz="11500" dirty="0">
                <a:ln w="19050">
                  <a:solidFill>
                    <a:schemeClr val="tx1"/>
                  </a:solidFill>
                </a:ln>
                <a:solidFill>
                  <a:srgbClr val="FF0000"/>
                </a:solidFill>
                <a:latin typeface="Stencil" pitchFamily="82" charset="77"/>
              </a:rPr>
              <a:t>DON’T </a:t>
            </a:r>
          </a:p>
          <a:p>
            <a:r>
              <a:rPr lang="en-NO" sz="11500" dirty="0">
                <a:ln w="19050">
                  <a:solidFill>
                    <a:schemeClr val="tx1"/>
                  </a:solidFill>
                </a:ln>
                <a:solidFill>
                  <a:srgbClr val="FF0000"/>
                </a:solidFill>
                <a:latin typeface="Stencil" pitchFamily="82" charset="77"/>
              </a:rPr>
              <a:t>PANIC</a:t>
            </a:r>
          </a:p>
        </p:txBody>
      </p:sp>
    </p:spTree>
    <p:extLst>
      <p:ext uri="{BB962C8B-B14F-4D97-AF65-F5344CB8AC3E}">
        <p14:creationId xmlns:p14="http://schemas.microsoft.com/office/powerpoint/2010/main" val="156519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Reference data is a bit special…</a:t>
            </a:r>
            <a:endParaRPr lang="en-GB" b="0" dirty="0"/>
          </a:p>
        </p:txBody>
      </p:sp>
    </p:spTree>
    <p:extLst>
      <p:ext uri="{BB962C8B-B14F-4D97-AF65-F5344CB8AC3E}">
        <p14:creationId xmlns:p14="http://schemas.microsoft.com/office/powerpoint/2010/main" val="905733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DD7A-7B83-3EFA-CD3C-93EF11BC000C}"/>
              </a:ext>
            </a:extLst>
          </p:cNvPr>
          <p:cNvSpPr>
            <a:spLocks noGrp="1"/>
          </p:cNvSpPr>
          <p:nvPr>
            <p:ph type="title"/>
          </p:nvPr>
        </p:nvSpPr>
        <p:spPr/>
        <p:txBody>
          <a:bodyPr>
            <a:normAutofit/>
          </a:bodyPr>
          <a:lstStyle/>
          <a:p>
            <a:r>
              <a:rPr lang="en-NO" dirty="0"/>
              <a:t>OSDU Data Concepts </a:t>
            </a:r>
            <a:r>
              <a:rPr lang="en-NO" sz="1600" dirty="0"/>
              <a:t>(prev known as definitions)</a:t>
            </a:r>
            <a:endParaRPr lang="en-NO" dirty="0"/>
          </a:p>
        </p:txBody>
      </p:sp>
      <p:sp>
        <p:nvSpPr>
          <p:cNvPr id="4" name="Slide Number Placeholder 3">
            <a:extLst>
              <a:ext uri="{FF2B5EF4-FFF2-40B4-BE49-F238E27FC236}">
                <a16:creationId xmlns:a16="http://schemas.microsoft.com/office/drawing/2014/main" id="{930AD127-4BF9-77DE-CCC6-0949539B389B}"/>
              </a:ext>
            </a:extLst>
          </p:cNvPr>
          <p:cNvSpPr>
            <a:spLocks noGrp="1"/>
          </p:cNvSpPr>
          <p:nvPr>
            <p:ph type="sldNum" sz="quarter" idx="12"/>
          </p:nvPr>
        </p:nvSpPr>
        <p:spPr/>
        <p:txBody>
          <a:bodyPr/>
          <a:lstStyle/>
          <a:p>
            <a:fld id="{2FEB81B2-2AA1-4AF4-A66A-0751F51A3799}" type="slidenum">
              <a:rPr lang="en-US" smtClean="0"/>
              <a:t>29</a:t>
            </a:fld>
            <a:endParaRPr lang="en-US"/>
          </a:p>
        </p:txBody>
      </p:sp>
      <p:pic>
        <p:nvPicPr>
          <p:cNvPr id="5" name="Picture 4">
            <a:extLst>
              <a:ext uri="{FF2B5EF4-FFF2-40B4-BE49-F238E27FC236}">
                <a16:creationId xmlns:a16="http://schemas.microsoft.com/office/drawing/2014/main" id="{A86D4EAF-08C6-6ABB-CD8F-66AFD613103C}"/>
              </a:ext>
            </a:extLst>
          </p:cNvPr>
          <p:cNvPicPr>
            <a:picLocks noChangeAspect="1"/>
          </p:cNvPicPr>
          <p:nvPr/>
        </p:nvPicPr>
        <p:blipFill rotWithShape="1">
          <a:blip r:embed="rId2"/>
          <a:srcRect b="7556"/>
          <a:stretch/>
        </p:blipFill>
        <p:spPr>
          <a:xfrm>
            <a:off x="1925678" y="1235062"/>
            <a:ext cx="7733190" cy="5011085"/>
          </a:xfrm>
          <a:prstGeom prst="rect">
            <a:avLst/>
          </a:prstGeom>
        </p:spPr>
      </p:pic>
      <p:sp>
        <p:nvSpPr>
          <p:cNvPr id="6" name="TextBox 5">
            <a:extLst>
              <a:ext uri="{FF2B5EF4-FFF2-40B4-BE49-F238E27FC236}">
                <a16:creationId xmlns:a16="http://schemas.microsoft.com/office/drawing/2014/main" id="{75054858-E899-5E73-50D9-F3072DDF3A02}"/>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3"/>
              </a:rPr>
              <a:t>OSDU Data Concept</a:t>
            </a:r>
            <a:endParaRPr lang="en-NO" sz="1400" dirty="0"/>
          </a:p>
        </p:txBody>
      </p:sp>
    </p:spTree>
    <p:extLst>
      <p:ext uri="{BB962C8B-B14F-4D97-AF65-F5344CB8AC3E}">
        <p14:creationId xmlns:p14="http://schemas.microsoft.com/office/powerpoint/2010/main" val="3804910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753A-B102-97D0-5BB3-D88449868EBB}"/>
              </a:ext>
            </a:extLst>
          </p:cNvPr>
          <p:cNvSpPr>
            <a:spLocks noGrp="1"/>
          </p:cNvSpPr>
          <p:nvPr>
            <p:ph type="title"/>
          </p:nvPr>
        </p:nvSpPr>
        <p:spPr/>
        <p:txBody>
          <a:bodyPr/>
          <a:lstStyle/>
          <a:p>
            <a:endParaRPr lang="en-NO" dirty="0"/>
          </a:p>
        </p:txBody>
      </p:sp>
      <p:pic>
        <p:nvPicPr>
          <p:cNvPr id="1026" name="Picture 2" descr="Operators – The Open Group OSDU™ Forum">
            <a:extLst>
              <a:ext uri="{FF2B5EF4-FFF2-40B4-BE49-F238E27FC236}">
                <a16:creationId xmlns:a16="http://schemas.microsoft.com/office/drawing/2014/main" id="{D3A13536-DFFA-7434-ECE9-34E2EDD2DACB}"/>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4000"/>
                    </a14:imgEffect>
                  </a14:imgLayer>
                </a14:imgProps>
              </a:ext>
              <a:ext uri="{28A0092B-C50C-407E-A947-70E740481C1C}">
                <a14:useLocalDpi xmlns:a14="http://schemas.microsoft.com/office/drawing/2010/main" val="0"/>
              </a:ext>
            </a:extLst>
          </a:blip>
          <a:srcRect l="-1" r="33"/>
          <a:stretch/>
        </p:blipFill>
        <p:spPr bwMode="auto">
          <a:xfrm>
            <a:off x="2046000" y="2141620"/>
            <a:ext cx="8100000" cy="3200400"/>
          </a:xfrm>
          <a:prstGeom prst="rect">
            <a:avLst/>
          </a:prstGeom>
          <a:noFill/>
        </p:spPr>
      </p:pic>
      <p:sp>
        <p:nvSpPr>
          <p:cNvPr id="5" name="TextBox 4">
            <a:extLst>
              <a:ext uri="{FF2B5EF4-FFF2-40B4-BE49-F238E27FC236}">
                <a16:creationId xmlns:a16="http://schemas.microsoft.com/office/drawing/2014/main" id="{86AEB5D4-15A2-9D28-71D4-861132C435A5}"/>
              </a:ext>
            </a:extLst>
          </p:cNvPr>
          <p:cNvSpPr txBox="1"/>
          <p:nvPr/>
        </p:nvSpPr>
        <p:spPr>
          <a:xfrm rot="19826318">
            <a:off x="3692937" y="1925939"/>
            <a:ext cx="4806124" cy="3631763"/>
          </a:xfrm>
          <a:prstGeom prst="rect">
            <a:avLst/>
          </a:prstGeom>
          <a:noFill/>
        </p:spPr>
        <p:txBody>
          <a:bodyPr wrap="none" rtlCol="0">
            <a:spAutoFit/>
          </a:bodyPr>
          <a:lstStyle/>
          <a:p>
            <a:r>
              <a:rPr lang="en-NO" sz="11500" dirty="0">
                <a:ln w="19050">
                  <a:solidFill>
                    <a:schemeClr val="tx1"/>
                  </a:solidFill>
                </a:ln>
                <a:solidFill>
                  <a:srgbClr val="FF0000"/>
                </a:solidFill>
                <a:latin typeface="Stencil" pitchFamily="82" charset="77"/>
              </a:rPr>
              <a:t>DON’T </a:t>
            </a:r>
          </a:p>
          <a:p>
            <a:r>
              <a:rPr lang="en-NO" sz="11500" dirty="0">
                <a:ln w="19050">
                  <a:solidFill>
                    <a:schemeClr val="tx1"/>
                  </a:solidFill>
                </a:ln>
                <a:solidFill>
                  <a:srgbClr val="FF0000"/>
                </a:solidFill>
                <a:latin typeface="Stencil" pitchFamily="82" charset="77"/>
              </a:rPr>
              <a:t>PANIC</a:t>
            </a:r>
          </a:p>
        </p:txBody>
      </p:sp>
    </p:spTree>
    <p:extLst>
      <p:ext uri="{BB962C8B-B14F-4D97-AF65-F5344CB8AC3E}">
        <p14:creationId xmlns:p14="http://schemas.microsoft.com/office/powerpoint/2010/main" val="382669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a:t>DEMO</a:t>
            </a:r>
            <a:endParaRPr lang="en-NO" dirty="0"/>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Fixed, open and local</a:t>
            </a:r>
          </a:p>
          <a:p>
            <a:r>
              <a:rPr lang="en-NO" dirty="0">
                <a:solidFill>
                  <a:schemeClr val="tx1"/>
                </a:solidFill>
              </a:rPr>
              <a:t>Multiple instances of reference data sources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30</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2234594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How to define own data structures</a:t>
            </a:r>
            <a:br>
              <a:rPr lang="en-GB" dirty="0"/>
            </a:br>
            <a:r>
              <a:rPr lang="en-GB" sz="2700" dirty="0"/>
              <a:t>aka Custom schemas</a:t>
            </a:r>
            <a:endParaRPr lang="en-GB" b="0" dirty="0"/>
          </a:p>
        </p:txBody>
      </p:sp>
    </p:spTree>
    <p:extLst>
      <p:ext uri="{BB962C8B-B14F-4D97-AF65-F5344CB8AC3E}">
        <p14:creationId xmlns:p14="http://schemas.microsoft.com/office/powerpoint/2010/main" val="100398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35F0-D3EB-7037-71A8-72E4546220B9}"/>
              </a:ext>
            </a:extLst>
          </p:cNvPr>
          <p:cNvSpPr>
            <a:spLocks noGrp="1"/>
          </p:cNvSpPr>
          <p:nvPr>
            <p:ph type="title"/>
          </p:nvPr>
        </p:nvSpPr>
        <p:spPr/>
        <p:txBody>
          <a:bodyPr/>
          <a:lstStyle/>
          <a:p>
            <a:r>
              <a:rPr lang="en-NO" dirty="0"/>
              <a:t>Your schema in an OSDU wrapper</a:t>
            </a:r>
          </a:p>
        </p:txBody>
      </p:sp>
      <p:sp>
        <p:nvSpPr>
          <p:cNvPr id="3" name="Content Placeholder 2">
            <a:extLst>
              <a:ext uri="{FF2B5EF4-FFF2-40B4-BE49-F238E27FC236}">
                <a16:creationId xmlns:a16="http://schemas.microsoft.com/office/drawing/2014/main" id="{186C13E5-E5DB-3354-1EB1-48B029D86037}"/>
              </a:ext>
            </a:extLst>
          </p:cNvPr>
          <p:cNvSpPr>
            <a:spLocks noGrp="1"/>
          </p:cNvSpPr>
          <p:nvPr>
            <p:ph sz="half" idx="1"/>
          </p:nvPr>
        </p:nvSpPr>
        <p:spPr>
          <a:xfrm>
            <a:off x="482600" y="1645924"/>
            <a:ext cx="3825789" cy="4207193"/>
          </a:xfrm>
        </p:spPr>
        <p:txBody>
          <a:bodyPr/>
          <a:lstStyle/>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id</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kind</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version</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acl.owners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acl.viewers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legal</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legal.legaltags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legal.otherRelevantDataCountries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legal.status</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endParaRPr lang="en-NO" sz="1400" dirty="0">
              <a:solidFill>
                <a:schemeClr val="tx1"/>
              </a:solidFill>
            </a:endParaRPr>
          </a:p>
        </p:txBody>
      </p:sp>
      <p:sp>
        <p:nvSpPr>
          <p:cNvPr id="4" name="Content Placeholder 3">
            <a:extLst>
              <a:ext uri="{FF2B5EF4-FFF2-40B4-BE49-F238E27FC236}">
                <a16:creationId xmlns:a16="http://schemas.microsoft.com/office/drawing/2014/main" id="{EC7BDD56-4B26-982D-4EA0-5BE76A3060BD}"/>
              </a:ext>
            </a:extLst>
          </p:cNvPr>
          <p:cNvSpPr>
            <a:spLocks noGrp="1"/>
          </p:cNvSpPr>
          <p:nvPr>
            <p:ph sz="half" idx="10"/>
          </p:nvPr>
        </p:nvSpPr>
        <p:spPr>
          <a:xfrm>
            <a:off x="4308389" y="1645924"/>
            <a:ext cx="2916195" cy="4207193"/>
          </a:xfrm>
        </p:spPr>
        <p:txBody>
          <a:bodyPr/>
          <a:lstStyle/>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tags</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createTime</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createUser</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modifyTime</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modifyUser</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ancestry</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ancestry.parents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meta[]</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data</a:t>
            </a:r>
          </a:p>
          <a:p>
            <a:endParaRPr lang="en-NO" dirty="0"/>
          </a:p>
        </p:txBody>
      </p:sp>
      <p:sp>
        <p:nvSpPr>
          <p:cNvPr id="5" name="Content Placeholder 3">
            <a:extLst>
              <a:ext uri="{FF2B5EF4-FFF2-40B4-BE49-F238E27FC236}">
                <a16:creationId xmlns:a16="http://schemas.microsoft.com/office/drawing/2014/main" id="{D12FD0EB-D4FB-11DA-8AD9-633F7C41B937}"/>
              </a:ext>
            </a:extLst>
          </p:cNvPr>
          <p:cNvSpPr txBox="1">
            <a:spLocks/>
          </p:cNvSpPr>
          <p:nvPr/>
        </p:nvSpPr>
        <p:spPr>
          <a:xfrm>
            <a:off x="7385221" y="1645923"/>
            <a:ext cx="4322063" cy="42071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1200"/>
              </a:spcBef>
              <a:spcAft>
                <a:spcPts val="0"/>
              </a:spcAft>
              <a:buClr>
                <a:schemeClr val="accent1"/>
              </a:buClr>
              <a:buSzPts val="2000"/>
              <a:buFont typeface="Arial"/>
              <a:buChar char="»"/>
              <a:defRPr sz="3200" b="0" i="0" u="none" strike="noStrike" cap="none">
                <a:solidFill>
                  <a:schemeClr val="bg1"/>
                </a:solidFill>
                <a:latin typeface="Arial"/>
                <a:ea typeface="Arial"/>
                <a:cs typeface="Arial"/>
                <a:sym typeface="Arial"/>
              </a:defRPr>
            </a:lvl1pPr>
            <a:lvl2pPr marL="463515" marR="0" lvl="1" indent="-463515" algn="l" rtl="0">
              <a:lnSpc>
                <a:spcPct val="100000"/>
              </a:lnSpc>
              <a:spcBef>
                <a:spcPts val="360"/>
              </a:spcBef>
              <a:spcAft>
                <a:spcPts val="0"/>
              </a:spcAft>
              <a:buClr>
                <a:schemeClr val="accent1"/>
              </a:buClr>
              <a:buSzPts val="1800"/>
              <a:buFont typeface="Arial"/>
              <a:buChar char="–"/>
              <a:defRPr lang="en-US" sz="2667" b="0" i="0" u="none" strike="noStrike" kern="1200" cap="none" dirty="0" smtClean="0">
                <a:solidFill>
                  <a:schemeClr val="bg1"/>
                </a:solidFill>
                <a:latin typeface="Arial Narrow" pitchFamily="34" charset="0"/>
                <a:ea typeface="+mn-ea"/>
                <a:cs typeface="+mn-cs"/>
                <a:sym typeface="Arial"/>
              </a:defRPr>
            </a:lvl2pPr>
            <a:lvl3pPr marL="914332" marR="0" lvl="2" indent="-450815" algn="l" rtl="0">
              <a:lnSpc>
                <a:spcPct val="100000"/>
              </a:lnSpc>
              <a:spcBef>
                <a:spcPts val="320"/>
              </a:spcBef>
              <a:spcAft>
                <a:spcPts val="0"/>
              </a:spcAft>
              <a:buClr>
                <a:schemeClr val="accent1"/>
              </a:buClr>
              <a:buSzPts val="1600"/>
              <a:buFont typeface="Arial"/>
              <a:buChar char="•"/>
              <a:defRPr lang="en-US" sz="2667" b="0" i="0" u="none" strike="noStrike" kern="1200" cap="none" dirty="0" smtClean="0">
                <a:solidFill>
                  <a:schemeClr val="bg1"/>
                </a:solidFill>
                <a:latin typeface="Arial Narrow" pitchFamily="34" charset="0"/>
                <a:ea typeface="+mn-ea"/>
                <a:cs typeface="+mn-cs"/>
                <a:sym typeface="Arial"/>
              </a:defRPr>
            </a:lvl3pPr>
            <a:lvl4pPr marL="1377848" marR="0" lvl="3" indent="-463515" algn="l" rtl="0">
              <a:lnSpc>
                <a:spcPct val="100000"/>
              </a:lnSpc>
              <a:spcBef>
                <a:spcPts val="280"/>
              </a:spcBef>
              <a:spcAft>
                <a:spcPts val="0"/>
              </a:spcAft>
              <a:buClr>
                <a:schemeClr val="accent1"/>
              </a:buClr>
              <a:buSzPts val="1400"/>
              <a:buFont typeface="Arial"/>
              <a:buChar char="–"/>
              <a:defRPr lang="en-US" sz="2400" b="0" i="0" u="none" strike="noStrike" kern="1200" cap="none" dirty="0" smtClean="0">
                <a:solidFill>
                  <a:schemeClr val="bg1"/>
                </a:solidFill>
                <a:latin typeface="Arial Narrow" pitchFamily="34" charset="0"/>
                <a:ea typeface="+mn-ea"/>
                <a:cs typeface="+mn-cs"/>
                <a:sym typeface="Arial"/>
              </a:defRPr>
            </a:lvl4pPr>
            <a:lvl5pPr marL="1828664" marR="0" lvl="4" indent="-450815" algn="l" rtl="0">
              <a:lnSpc>
                <a:spcPct val="100000"/>
              </a:lnSpc>
              <a:spcBef>
                <a:spcPts val="280"/>
              </a:spcBef>
              <a:spcAft>
                <a:spcPts val="0"/>
              </a:spcAft>
              <a:buClr>
                <a:schemeClr val="accent1"/>
              </a:buClr>
              <a:buSzPts val="1400"/>
              <a:buFont typeface="Arial"/>
              <a:buChar char="»"/>
              <a:defRPr lang="en-US" sz="2133" b="0" i="0" u="none" strike="noStrike" kern="1200" cap="none" dirty="0">
                <a:solidFill>
                  <a:schemeClr val="bg1"/>
                </a:solidFill>
                <a:latin typeface="Arial Narrow" pitchFamily="34" charset="0"/>
                <a:ea typeface="+mn-ea"/>
                <a:cs typeface="+mn-cs"/>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9pPr>
          </a:lstStyle>
          <a:p>
            <a:r>
              <a:rPr lang="en-GB" sz="1400" b="0" dirty="0" err="1">
                <a:solidFill>
                  <a:schemeClr val="tx1"/>
                </a:solidFill>
                <a:effectLst/>
                <a:latin typeface="Courier New" panose="02070309020205020404" pitchFamily="49" charset="0"/>
                <a:cs typeface="Courier New" panose="02070309020205020404" pitchFamily="49" charset="0"/>
              </a:rPr>
              <a:t>ResourceHomeRegionID</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ResourceHostRegionIDs</a:t>
            </a:r>
            <a:r>
              <a:rPr lang="en-GB" sz="1400" b="0" dirty="0">
                <a:solidFill>
                  <a:schemeClr val="tx1"/>
                </a:solidFill>
                <a:effectLst/>
                <a:latin typeface="Courier New" panose="02070309020205020404" pitchFamily="49" charset="0"/>
                <a:cs typeface="Courier New" panose="02070309020205020404" pitchFamily="49" charset="0"/>
              </a:rPr>
              <a:t>[]</a:t>
            </a:r>
          </a:p>
          <a:p>
            <a:r>
              <a:rPr lang="en-GB" sz="1400" b="0" dirty="0" err="1">
                <a:solidFill>
                  <a:schemeClr val="tx1"/>
                </a:solidFill>
                <a:effectLst/>
                <a:latin typeface="Courier New" panose="02070309020205020404" pitchFamily="49" charset="0"/>
                <a:cs typeface="Courier New" panose="02070309020205020404" pitchFamily="49" charset="0"/>
              </a:rPr>
              <a:t>ResourceCurationStatus</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ResourceLifecycleStatus</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ResourceSecurityClassification</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a:solidFill>
                  <a:schemeClr val="tx1"/>
                </a:solidFill>
                <a:effectLst/>
                <a:latin typeface="Courier New" panose="02070309020205020404" pitchFamily="49" charset="0"/>
                <a:cs typeface="Courier New" panose="02070309020205020404" pitchFamily="49" charset="0"/>
              </a:rPr>
              <a:t>Source</a:t>
            </a:r>
          </a:p>
          <a:p>
            <a:r>
              <a:rPr lang="en-GB" sz="1400" b="0" dirty="0" err="1">
                <a:solidFill>
                  <a:schemeClr val="tx1"/>
                </a:solidFill>
                <a:effectLst/>
                <a:latin typeface="Courier New" panose="02070309020205020404" pitchFamily="49" charset="0"/>
                <a:cs typeface="Courier New" panose="02070309020205020404" pitchFamily="49" charset="0"/>
              </a:rPr>
              <a:t>ExistenceKind</a:t>
            </a:r>
            <a:endParaRPr lang="en-GB" sz="1400" b="0" dirty="0">
              <a:solidFill>
                <a:schemeClr val="tx1"/>
              </a:solidFill>
              <a:effectLst/>
              <a:latin typeface="Courier New" panose="02070309020205020404" pitchFamily="49" charset="0"/>
              <a:cs typeface="Courier New" panose="02070309020205020404" pitchFamily="49" charset="0"/>
            </a:endParaRPr>
          </a:p>
          <a:p>
            <a:endParaRPr lang="en-NO" kern="0" dirty="0"/>
          </a:p>
        </p:txBody>
      </p:sp>
      <p:sp>
        <p:nvSpPr>
          <p:cNvPr id="7" name="TextBox 6">
            <a:extLst>
              <a:ext uri="{FF2B5EF4-FFF2-40B4-BE49-F238E27FC236}">
                <a16:creationId xmlns:a16="http://schemas.microsoft.com/office/drawing/2014/main" id="{5B63E47D-8A40-D5B6-70B0-6D41EC9AF598}"/>
              </a:ext>
            </a:extLst>
          </p:cNvPr>
          <p:cNvSpPr txBox="1"/>
          <p:nvPr/>
        </p:nvSpPr>
        <p:spPr>
          <a:xfrm>
            <a:off x="482600" y="1444625"/>
            <a:ext cx="6741984" cy="4524315"/>
          </a:xfrm>
          <a:prstGeom prst="rect">
            <a:avLst/>
          </a:prstGeom>
          <a:noFill/>
          <a:ln>
            <a:solidFill>
              <a:schemeClr val="tx1"/>
            </a:solidFill>
          </a:ln>
        </p:spPr>
        <p:txBody>
          <a:bodyPr wrap="square" rtlCol="0">
            <a:spAutoFit/>
          </a:bodyPr>
          <a:lstStyle/>
          <a:p>
            <a:r>
              <a:rPr lang="en-NO" dirty="0"/>
              <a:t>System resources</a:t>
            </a:r>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p:txBody>
      </p:sp>
      <p:sp>
        <p:nvSpPr>
          <p:cNvPr id="8" name="TextBox 7">
            <a:extLst>
              <a:ext uri="{FF2B5EF4-FFF2-40B4-BE49-F238E27FC236}">
                <a16:creationId xmlns:a16="http://schemas.microsoft.com/office/drawing/2014/main" id="{854E6237-C0EE-42B9-A134-7855E4444BF3}"/>
              </a:ext>
            </a:extLst>
          </p:cNvPr>
          <p:cNvSpPr txBox="1"/>
          <p:nvPr/>
        </p:nvSpPr>
        <p:spPr>
          <a:xfrm>
            <a:off x="7468257" y="1444625"/>
            <a:ext cx="4155990" cy="4524315"/>
          </a:xfrm>
          <a:prstGeom prst="rect">
            <a:avLst/>
          </a:prstGeom>
          <a:noFill/>
          <a:ln>
            <a:solidFill>
              <a:schemeClr val="tx1"/>
            </a:solidFill>
          </a:ln>
        </p:spPr>
        <p:txBody>
          <a:bodyPr wrap="square" rtlCol="0">
            <a:spAutoFit/>
          </a:bodyPr>
          <a:lstStyle/>
          <a:p>
            <a:r>
              <a:rPr lang="en-NO" dirty="0"/>
              <a:t>Common resources</a:t>
            </a:r>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p:txBody>
      </p:sp>
    </p:spTree>
    <p:extLst>
      <p:ext uri="{BB962C8B-B14F-4D97-AF65-F5344CB8AC3E}">
        <p14:creationId xmlns:p14="http://schemas.microsoft.com/office/powerpoint/2010/main" val="1430386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35F0-D3EB-7037-71A8-72E4546220B9}"/>
              </a:ext>
            </a:extLst>
          </p:cNvPr>
          <p:cNvSpPr>
            <a:spLocks noGrp="1"/>
          </p:cNvSpPr>
          <p:nvPr>
            <p:ph type="title"/>
          </p:nvPr>
        </p:nvSpPr>
        <p:spPr/>
        <p:txBody>
          <a:bodyPr/>
          <a:lstStyle/>
          <a:p>
            <a:r>
              <a:rPr lang="en-NO" dirty="0"/>
              <a:t>Your schema in an OSDU wrapper</a:t>
            </a:r>
          </a:p>
        </p:txBody>
      </p:sp>
      <p:sp>
        <p:nvSpPr>
          <p:cNvPr id="3" name="Content Placeholder 2">
            <a:extLst>
              <a:ext uri="{FF2B5EF4-FFF2-40B4-BE49-F238E27FC236}">
                <a16:creationId xmlns:a16="http://schemas.microsoft.com/office/drawing/2014/main" id="{186C13E5-E5DB-3354-1EB1-48B029D86037}"/>
              </a:ext>
            </a:extLst>
          </p:cNvPr>
          <p:cNvSpPr>
            <a:spLocks noGrp="1"/>
          </p:cNvSpPr>
          <p:nvPr>
            <p:ph sz="half" idx="1"/>
          </p:nvPr>
        </p:nvSpPr>
        <p:spPr>
          <a:xfrm>
            <a:off x="482600" y="1645924"/>
            <a:ext cx="3825789" cy="4207193"/>
          </a:xfrm>
        </p:spPr>
        <p:txBody>
          <a:bodyPr/>
          <a:lstStyle/>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id</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kind</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version</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acl.owners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acl.viewers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legal</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legal.legaltags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legal.otherRelevantDataCountries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legal.status</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endParaRPr lang="en-NO" sz="1400" dirty="0">
              <a:solidFill>
                <a:schemeClr val="tx1"/>
              </a:solidFill>
            </a:endParaRPr>
          </a:p>
        </p:txBody>
      </p:sp>
      <p:sp>
        <p:nvSpPr>
          <p:cNvPr id="4" name="Content Placeholder 3">
            <a:extLst>
              <a:ext uri="{FF2B5EF4-FFF2-40B4-BE49-F238E27FC236}">
                <a16:creationId xmlns:a16="http://schemas.microsoft.com/office/drawing/2014/main" id="{EC7BDD56-4B26-982D-4EA0-5BE76A3060BD}"/>
              </a:ext>
            </a:extLst>
          </p:cNvPr>
          <p:cNvSpPr>
            <a:spLocks noGrp="1"/>
          </p:cNvSpPr>
          <p:nvPr>
            <p:ph sz="half" idx="10"/>
          </p:nvPr>
        </p:nvSpPr>
        <p:spPr>
          <a:xfrm>
            <a:off x="4308389" y="1645924"/>
            <a:ext cx="2916195" cy="4207193"/>
          </a:xfrm>
        </p:spPr>
        <p:txBody>
          <a:bodyPr/>
          <a:lstStyle/>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tags</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createTime</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createUser</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modifyTime</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modifyUser</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ancestry</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ancestry.parents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meta[]</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data</a:t>
            </a:r>
          </a:p>
          <a:p>
            <a:endParaRPr lang="en-NO" dirty="0"/>
          </a:p>
        </p:txBody>
      </p:sp>
      <p:sp>
        <p:nvSpPr>
          <p:cNvPr id="5" name="Content Placeholder 3">
            <a:extLst>
              <a:ext uri="{FF2B5EF4-FFF2-40B4-BE49-F238E27FC236}">
                <a16:creationId xmlns:a16="http://schemas.microsoft.com/office/drawing/2014/main" id="{D12FD0EB-D4FB-11DA-8AD9-633F7C41B937}"/>
              </a:ext>
            </a:extLst>
          </p:cNvPr>
          <p:cNvSpPr txBox="1">
            <a:spLocks/>
          </p:cNvSpPr>
          <p:nvPr/>
        </p:nvSpPr>
        <p:spPr>
          <a:xfrm>
            <a:off x="7385221" y="1645923"/>
            <a:ext cx="4322063" cy="42071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1200"/>
              </a:spcBef>
              <a:spcAft>
                <a:spcPts val="0"/>
              </a:spcAft>
              <a:buClr>
                <a:schemeClr val="accent1"/>
              </a:buClr>
              <a:buSzPts val="2000"/>
              <a:buFont typeface="Arial"/>
              <a:buChar char="»"/>
              <a:defRPr sz="3200" b="0" i="0" u="none" strike="noStrike" cap="none">
                <a:solidFill>
                  <a:schemeClr val="bg1"/>
                </a:solidFill>
                <a:latin typeface="Arial"/>
                <a:ea typeface="Arial"/>
                <a:cs typeface="Arial"/>
                <a:sym typeface="Arial"/>
              </a:defRPr>
            </a:lvl1pPr>
            <a:lvl2pPr marL="463515" marR="0" lvl="1" indent="-463515" algn="l" rtl="0">
              <a:lnSpc>
                <a:spcPct val="100000"/>
              </a:lnSpc>
              <a:spcBef>
                <a:spcPts val="360"/>
              </a:spcBef>
              <a:spcAft>
                <a:spcPts val="0"/>
              </a:spcAft>
              <a:buClr>
                <a:schemeClr val="accent1"/>
              </a:buClr>
              <a:buSzPts val="1800"/>
              <a:buFont typeface="Arial"/>
              <a:buChar char="–"/>
              <a:defRPr lang="en-US" sz="2667" b="0" i="0" u="none" strike="noStrike" kern="1200" cap="none" dirty="0" smtClean="0">
                <a:solidFill>
                  <a:schemeClr val="bg1"/>
                </a:solidFill>
                <a:latin typeface="Arial Narrow" pitchFamily="34" charset="0"/>
                <a:ea typeface="+mn-ea"/>
                <a:cs typeface="+mn-cs"/>
                <a:sym typeface="Arial"/>
              </a:defRPr>
            </a:lvl2pPr>
            <a:lvl3pPr marL="914332" marR="0" lvl="2" indent="-450815" algn="l" rtl="0">
              <a:lnSpc>
                <a:spcPct val="100000"/>
              </a:lnSpc>
              <a:spcBef>
                <a:spcPts val="320"/>
              </a:spcBef>
              <a:spcAft>
                <a:spcPts val="0"/>
              </a:spcAft>
              <a:buClr>
                <a:schemeClr val="accent1"/>
              </a:buClr>
              <a:buSzPts val="1600"/>
              <a:buFont typeface="Arial"/>
              <a:buChar char="•"/>
              <a:defRPr lang="en-US" sz="2667" b="0" i="0" u="none" strike="noStrike" kern="1200" cap="none" dirty="0" smtClean="0">
                <a:solidFill>
                  <a:schemeClr val="bg1"/>
                </a:solidFill>
                <a:latin typeface="Arial Narrow" pitchFamily="34" charset="0"/>
                <a:ea typeface="+mn-ea"/>
                <a:cs typeface="+mn-cs"/>
                <a:sym typeface="Arial"/>
              </a:defRPr>
            </a:lvl3pPr>
            <a:lvl4pPr marL="1377848" marR="0" lvl="3" indent="-463515" algn="l" rtl="0">
              <a:lnSpc>
                <a:spcPct val="100000"/>
              </a:lnSpc>
              <a:spcBef>
                <a:spcPts val="280"/>
              </a:spcBef>
              <a:spcAft>
                <a:spcPts val="0"/>
              </a:spcAft>
              <a:buClr>
                <a:schemeClr val="accent1"/>
              </a:buClr>
              <a:buSzPts val="1400"/>
              <a:buFont typeface="Arial"/>
              <a:buChar char="–"/>
              <a:defRPr lang="en-US" sz="2400" b="0" i="0" u="none" strike="noStrike" kern="1200" cap="none" dirty="0" smtClean="0">
                <a:solidFill>
                  <a:schemeClr val="bg1"/>
                </a:solidFill>
                <a:latin typeface="Arial Narrow" pitchFamily="34" charset="0"/>
                <a:ea typeface="+mn-ea"/>
                <a:cs typeface="+mn-cs"/>
                <a:sym typeface="Arial"/>
              </a:defRPr>
            </a:lvl4pPr>
            <a:lvl5pPr marL="1828664" marR="0" lvl="4" indent="-450815" algn="l" rtl="0">
              <a:lnSpc>
                <a:spcPct val="100000"/>
              </a:lnSpc>
              <a:spcBef>
                <a:spcPts val="280"/>
              </a:spcBef>
              <a:spcAft>
                <a:spcPts val="0"/>
              </a:spcAft>
              <a:buClr>
                <a:schemeClr val="accent1"/>
              </a:buClr>
              <a:buSzPts val="1400"/>
              <a:buFont typeface="Arial"/>
              <a:buChar char="»"/>
              <a:defRPr lang="en-US" sz="2133" b="0" i="0" u="none" strike="noStrike" kern="1200" cap="none" dirty="0">
                <a:solidFill>
                  <a:schemeClr val="bg1"/>
                </a:solidFill>
                <a:latin typeface="Arial Narrow" pitchFamily="34" charset="0"/>
                <a:ea typeface="+mn-ea"/>
                <a:cs typeface="+mn-cs"/>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9pPr>
          </a:lstStyle>
          <a:p>
            <a:r>
              <a:rPr lang="en-GB" sz="1400" b="0" dirty="0" err="1">
                <a:solidFill>
                  <a:schemeClr val="tx1"/>
                </a:solidFill>
                <a:effectLst/>
                <a:latin typeface="Courier New" panose="02070309020205020404" pitchFamily="49" charset="0"/>
                <a:cs typeface="Courier New" panose="02070309020205020404" pitchFamily="49" charset="0"/>
              </a:rPr>
              <a:t>ResourceHomeRegionID</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ResourceHostRegionIDs</a:t>
            </a:r>
            <a:r>
              <a:rPr lang="en-GB" sz="1400" b="0" dirty="0">
                <a:solidFill>
                  <a:schemeClr val="tx1"/>
                </a:solidFill>
                <a:effectLst/>
                <a:latin typeface="Courier New" panose="02070309020205020404" pitchFamily="49" charset="0"/>
                <a:cs typeface="Courier New" panose="02070309020205020404" pitchFamily="49" charset="0"/>
              </a:rPr>
              <a:t>[]</a:t>
            </a:r>
          </a:p>
          <a:p>
            <a:r>
              <a:rPr lang="en-GB" sz="1400" b="0" dirty="0" err="1">
                <a:solidFill>
                  <a:schemeClr val="tx1"/>
                </a:solidFill>
                <a:effectLst/>
                <a:latin typeface="Courier New" panose="02070309020205020404" pitchFamily="49" charset="0"/>
                <a:cs typeface="Courier New" panose="02070309020205020404" pitchFamily="49" charset="0"/>
              </a:rPr>
              <a:t>ResourceCurationStatus</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ResourceLifecycleStatus</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ResourceSecurityClassification</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a:solidFill>
                  <a:schemeClr val="tx1"/>
                </a:solidFill>
                <a:effectLst/>
                <a:latin typeface="Courier New" panose="02070309020205020404" pitchFamily="49" charset="0"/>
                <a:cs typeface="Courier New" panose="02070309020205020404" pitchFamily="49" charset="0"/>
              </a:rPr>
              <a:t>Source</a:t>
            </a:r>
          </a:p>
          <a:p>
            <a:r>
              <a:rPr lang="en-GB" sz="1400" b="0" dirty="0" err="1">
                <a:solidFill>
                  <a:schemeClr val="tx1"/>
                </a:solidFill>
                <a:effectLst/>
                <a:latin typeface="Courier New" panose="02070309020205020404" pitchFamily="49" charset="0"/>
                <a:cs typeface="Courier New" panose="02070309020205020404" pitchFamily="49" charset="0"/>
              </a:rPr>
              <a:t>ExistenceKind</a:t>
            </a:r>
            <a:endParaRPr lang="en-GB" sz="1400" b="0" dirty="0">
              <a:solidFill>
                <a:schemeClr val="tx1"/>
              </a:solidFill>
              <a:effectLst/>
              <a:latin typeface="Courier New" panose="02070309020205020404" pitchFamily="49" charset="0"/>
              <a:cs typeface="Courier New" panose="02070309020205020404" pitchFamily="49" charset="0"/>
            </a:endParaRPr>
          </a:p>
          <a:p>
            <a:endParaRPr lang="en-NO" kern="0" dirty="0"/>
          </a:p>
        </p:txBody>
      </p:sp>
      <p:sp>
        <p:nvSpPr>
          <p:cNvPr id="7" name="TextBox 6">
            <a:extLst>
              <a:ext uri="{FF2B5EF4-FFF2-40B4-BE49-F238E27FC236}">
                <a16:creationId xmlns:a16="http://schemas.microsoft.com/office/drawing/2014/main" id="{5B63E47D-8A40-D5B6-70B0-6D41EC9AF598}"/>
              </a:ext>
            </a:extLst>
          </p:cNvPr>
          <p:cNvSpPr txBox="1"/>
          <p:nvPr/>
        </p:nvSpPr>
        <p:spPr>
          <a:xfrm>
            <a:off x="482600" y="1444625"/>
            <a:ext cx="6741984" cy="4524315"/>
          </a:xfrm>
          <a:prstGeom prst="rect">
            <a:avLst/>
          </a:prstGeom>
          <a:noFill/>
          <a:ln>
            <a:solidFill>
              <a:schemeClr val="tx1"/>
            </a:solidFill>
          </a:ln>
        </p:spPr>
        <p:txBody>
          <a:bodyPr wrap="square" rtlCol="0">
            <a:spAutoFit/>
          </a:bodyPr>
          <a:lstStyle/>
          <a:p>
            <a:r>
              <a:rPr lang="en-NO" dirty="0"/>
              <a:t>System resources</a:t>
            </a:r>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p:txBody>
      </p:sp>
      <p:sp>
        <p:nvSpPr>
          <p:cNvPr id="8" name="TextBox 7">
            <a:extLst>
              <a:ext uri="{FF2B5EF4-FFF2-40B4-BE49-F238E27FC236}">
                <a16:creationId xmlns:a16="http://schemas.microsoft.com/office/drawing/2014/main" id="{854E6237-C0EE-42B9-A134-7855E4444BF3}"/>
              </a:ext>
            </a:extLst>
          </p:cNvPr>
          <p:cNvSpPr txBox="1"/>
          <p:nvPr/>
        </p:nvSpPr>
        <p:spPr>
          <a:xfrm>
            <a:off x="7468257" y="1444625"/>
            <a:ext cx="4155990" cy="4524315"/>
          </a:xfrm>
          <a:prstGeom prst="rect">
            <a:avLst/>
          </a:prstGeom>
          <a:noFill/>
          <a:ln>
            <a:solidFill>
              <a:schemeClr val="tx1"/>
            </a:solidFill>
          </a:ln>
        </p:spPr>
        <p:txBody>
          <a:bodyPr wrap="square" rtlCol="0">
            <a:spAutoFit/>
          </a:bodyPr>
          <a:lstStyle/>
          <a:p>
            <a:r>
              <a:rPr lang="en-NO" dirty="0"/>
              <a:t>Common resources</a:t>
            </a:r>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p:txBody>
      </p:sp>
      <p:sp>
        <p:nvSpPr>
          <p:cNvPr id="6" name="Down Arrow 5">
            <a:extLst>
              <a:ext uri="{FF2B5EF4-FFF2-40B4-BE49-F238E27FC236}">
                <a16:creationId xmlns:a16="http://schemas.microsoft.com/office/drawing/2014/main" id="{A0740551-607C-F482-5292-E9978C8D7D69}"/>
              </a:ext>
            </a:extLst>
          </p:cNvPr>
          <p:cNvSpPr/>
          <p:nvPr/>
        </p:nvSpPr>
        <p:spPr>
          <a:xfrm rot="6249893">
            <a:off x="6025333" y="4263627"/>
            <a:ext cx="494271" cy="17217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Box 8">
            <a:extLst>
              <a:ext uri="{FF2B5EF4-FFF2-40B4-BE49-F238E27FC236}">
                <a16:creationId xmlns:a16="http://schemas.microsoft.com/office/drawing/2014/main" id="{BA6623C0-15E9-462D-9B23-8B9666A437C6}"/>
              </a:ext>
            </a:extLst>
          </p:cNvPr>
          <p:cNvSpPr txBox="1"/>
          <p:nvPr/>
        </p:nvSpPr>
        <p:spPr>
          <a:xfrm>
            <a:off x="8222813" y="6054414"/>
            <a:ext cx="2646878" cy="369332"/>
          </a:xfrm>
          <a:prstGeom prst="rect">
            <a:avLst/>
          </a:prstGeom>
          <a:noFill/>
        </p:spPr>
        <p:txBody>
          <a:bodyPr wrap="none" rtlCol="0">
            <a:spAutoFit/>
          </a:bodyPr>
          <a:lstStyle/>
          <a:p>
            <a:r>
              <a:rPr lang="en-GB" dirty="0">
                <a:hlinkClick r:id="rId2"/>
              </a:rPr>
              <a:t>Sample custom schema</a:t>
            </a:r>
            <a:endParaRPr lang="en-NO" dirty="0"/>
          </a:p>
        </p:txBody>
      </p:sp>
    </p:spTree>
    <p:extLst>
      <p:ext uri="{BB962C8B-B14F-4D97-AF65-F5344CB8AC3E}">
        <p14:creationId xmlns:p14="http://schemas.microsoft.com/office/powerpoint/2010/main" val="2095114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To custom or not to custom…</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GB" dirty="0">
                <a:solidFill>
                  <a:schemeClr val="tx1"/>
                </a:solidFill>
                <a:effectLst/>
                <a:latin typeface="Helvetica Neue" panose="02000503000000020004" pitchFamily="2" charset="0"/>
              </a:rPr>
              <a:t>Data type does not exist in WKS</a:t>
            </a:r>
          </a:p>
          <a:p>
            <a:r>
              <a:rPr lang="en-GB" dirty="0">
                <a:solidFill>
                  <a:schemeClr val="tx1"/>
                </a:solidFill>
                <a:effectLst/>
                <a:latin typeface="Helvetica Neue" panose="02000503000000020004" pitchFamily="2" charset="0"/>
              </a:rPr>
              <a:t>Data type does not have fidelity in WKS</a:t>
            </a:r>
          </a:p>
          <a:p>
            <a:r>
              <a:rPr lang="en-GB" dirty="0">
                <a:solidFill>
                  <a:schemeClr val="tx1"/>
                </a:solidFill>
                <a:effectLst/>
                <a:latin typeface="Helvetica Neue" panose="02000503000000020004" pitchFamily="2" charset="0"/>
              </a:rPr>
              <a:t>Dependency on other access regimes</a:t>
            </a:r>
          </a:p>
          <a:p>
            <a:r>
              <a:rPr lang="en-GB" dirty="0">
                <a:solidFill>
                  <a:schemeClr val="tx1"/>
                </a:solidFill>
                <a:effectLst/>
                <a:latin typeface="Helvetica Neue" panose="02000503000000020004" pitchFamily="2" charset="0"/>
              </a:rPr>
              <a:t>Data is not immutable in source</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34</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1852489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do we control access?</a:t>
            </a:r>
            <a:endParaRPr lang="en-GB" b="0" dirty="0"/>
          </a:p>
        </p:txBody>
      </p:sp>
    </p:spTree>
    <p:extLst>
      <p:ext uri="{BB962C8B-B14F-4D97-AF65-F5344CB8AC3E}">
        <p14:creationId xmlns:p14="http://schemas.microsoft.com/office/powerpoint/2010/main" val="2722643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E42C-9251-D4E0-AA08-FD2685AE47DF}"/>
              </a:ext>
            </a:extLst>
          </p:cNvPr>
          <p:cNvSpPr>
            <a:spLocks noGrp="1"/>
          </p:cNvSpPr>
          <p:nvPr>
            <p:ph type="title"/>
          </p:nvPr>
        </p:nvSpPr>
        <p:spPr/>
        <p:txBody>
          <a:bodyPr/>
          <a:lstStyle/>
          <a:p>
            <a:r>
              <a:rPr lang="en-NO" dirty="0"/>
              <a:t>Entitlements 101</a:t>
            </a:r>
          </a:p>
        </p:txBody>
      </p:sp>
      <p:sp>
        <p:nvSpPr>
          <p:cNvPr id="3" name="Content Placeholder 2">
            <a:extLst>
              <a:ext uri="{FF2B5EF4-FFF2-40B4-BE49-F238E27FC236}">
                <a16:creationId xmlns:a16="http://schemas.microsoft.com/office/drawing/2014/main" id="{213BE852-0D9B-206B-F4B2-0F8F8A4D283C}"/>
              </a:ext>
            </a:extLst>
          </p:cNvPr>
          <p:cNvSpPr>
            <a:spLocks noGrp="1"/>
          </p:cNvSpPr>
          <p:nvPr>
            <p:ph idx="1"/>
          </p:nvPr>
        </p:nvSpPr>
        <p:spPr/>
        <p:txBody>
          <a:bodyPr/>
          <a:lstStyle/>
          <a:p>
            <a:r>
              <a:rPr lang="en-NO" dirty="0">
                <a:solidFill>
                  <a:schemeClr val="tx1"/>
                </a:solidFill>
              </a:rPr>
              <a:t>Connection with IDP</a:t>
            </a:r>
          </a:p>
          <a:p>
            <a:r>
              <a:rPr lang="en-NO" dirty="0">
                <a:solidFill>
                  <a:schemeClr val="tx1"/>
                </a:solidFill>
              </a:rPr>
              <a:t>Oauth2 authentication</a:t>
            </a:r>
          </a:p>
          <a:p>
            <a:r>
              <a:rPr lang="en-NO" dirty="0">
                <a:solidFill>
                  <a:schemeClr val="tx1"/>
                </a:solidFill>
              </a:rPr>
              <a:t>Does user exist in OSDU user-base?</a:t>
            </a:r>
          </a:p>
          <a:p>
            <a:r>
              <a:rPr lang="en-NO" dirty="0">
                <a:solidFill>
                  <a:schemeClr val="tx1"/>
                </a:solidFill>
              </a:rPr>
              <a:t>Does user have authorization to perform &lt;whatever&gt;?</a:t>
            </a:r>
          </a:p>
          <a:p>
            <a:pPr lvl="1"/>
            <a:r>
              <a:rPr lang="en-NO" dirty="0">
                <a:solidFill>
                  <a:schemeClr val="tx1"/>
                </a:solidFill>
              </a:rPr>
              <a:t>Aka – is user member of the corresponding group?</a:t>
            </a:r>
          </a:p>
          <a:p>
            <a:endParaRPr lang="en-NO" dirty="0">
              <a:solidFill>
                <a:schemeClr val="tx1"/>
              </a:solidFill>
            </a:endParaRPr>
          </a:p>
        </p:txBody>
      </p:sp>
      <p:sp>
        <p:nvSpPr>
          <p:cNvPr id="4" name="Slide Number Placeholder 3">
            <a:extLst>
              <a:ext uri="{FF2B5EF4-FFF2-40B4-BE49-F238E27FC236}">
                <a16:creationId xmlns:a16="http://schemas.microsoft.com/office/drawing/2014/main" id="{44236696-DCD3-61DA-0459-59B822581878}"/>
              </a:ext>
            </a:extLst>
          </p:cNvPr>
          <p:cNvSpPr>
            <a:spLocks noGrp="1"/>
          </p:cNvSpPr>
          <p:nvPr>
            <p:ph type="sldNum" sz="quarter" idx="12"/>
          </p:nvPr>
        </p:nvSpPr>
        <p:spPr/>
        <p:txBody>
          <a:bodyPr/>
          <a:lstStyle/>
          <a:p>
            <a:fld id="{2FEB81B2-2AA1-4AF4-A66A-0751F51A3799}" type="slidenum">
              <a:rPr lang="en-US" smtClean="0"/>
              <a:t>36</a:t>
            </a:fld>
            <a:endParaRPr lang="en-US"/>
          </a:p>
        </p:txBody>
      </p:sp>
    </p:spTree>
    <p:extLst>
      <p:ext uri="{BB962C8B-B14F-4D97-AF65-F5344CB8AC3E}">
        <p14:creationId xmlns:p14="http://schemas.microsoft.com/office/powerpoint/2010/main" val="9755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F1D1274-B986-7314-3635-D299455ACE36}"/>
              </a:ext>
            </a:extLst>
          </p:cNvPr>
          <p:cNvSpPr/>
          <p:nvPr/>
        </p:nvSpPr>
        <p:spPr>
          <a:xfrm>
            <a:off x="4206634" y="1130174"/>
            <a:ext cx="6566479" cy="516798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NO" sz="2400" b="1" dirty="0"/>
              <a:t>Services</a:t>
            </a:r>
            <a:endParaRPr lang="en-NO" b="1" dirty="0"/>
          </a:p>
        </p:txBody>
      </p:sp>
      <p:sp>
        <p:nvSpPr>
          <p:cNvPr id="10" name="Rounded Rectangle 9">
            <a:extLst>
              <a:ext uri="{FF2B5EF4-FFF2-40B4-BE49-F238E27FC236}">
                <a16:creationId xmlns:a16="http://schemas.microsoft.com/office/drawing/2014/main" id="{654D455B-DA88-258B-40BD-CB53BB3B5AAF}"/>
              </a:ext>
            </a:extLst>
          </p:cNvPr>
          <p:cNvSpPr/>
          <p:nvPr/>
        </p:nvSpPr>
        <p:spPr>
          <a:xfrm>
            <a:off x="909914" y="4380102"/>
            <a:ext cx="2933135" cy="1250092"/>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NO" sz="2400" b="1" dirty="0"/>
              <a:t>Data</a:t>
            </a:r>
          </a:p>
        </p:txBody>
      </p:sp>
      <p:sp>
        <p:nvSpPr>
          <p:cNvPr id="11" name="Rounded Rectangle 10">
            <a:extLst>
              <a:ext uri="{FF2B5EF4-FFF2-40B4-BE49-F238E27FC236}">
                <a16:creationId xmlns:a16="http://schemas.microsoft.com/office/drawing/2014/main" id="{206E2DF1-D848-2B95-6932-7F9C21552A7D}"/>
              </a:ext>
            </a:extLst>
          </p:cNvPr>
          <p:cNvSpPr/>
          <p:nvPr/>
        </p:nvSpPr>
        <p:spPr>
          <a:xfrm>
            <a:off x="885200" y="1810656"/>
            <a:ext cx="2957850" cy="247550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NO" sz="2400" b="1" dirty="0"/>
              <a:t>Users</a:t>
            </a:r>
          </a:p>
        </p:txBody>
      </p:sp>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My groups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37</a:t>
            </a:fld>
            <a:endParaRPr lang="en-US"/>
          </a:p>
        </p:txBody>
      </p:sp>
      <p:sp>
        <p:nvSpPr>
          <p:cNvPr id="6" name="TextBox 5">
            <a:extLst>
              <a:ext uri="{FF2B5EF4-FFF2-40B4-BE49-F238E27FC236}">
                <a16:creationId xmlns:a16="http://schemas.microsoft.com/office/drawing/2014/main" id="{7C748C53-7135-821E-D67B-E0A012B5BAF2}"/>
              </a:ext>
            </a:extLst>
          </p:cNvPr>
          <p:cNvSpPr txBox="1"/>
          <p:nvPr/>
        </p:nvSpPr>
        <p:spPr>
          <a:xfrm>
            <a:off x="4498447" y="1757508"/>
            <a:ext cx="3195105" cy="4955203"/>
          </a:xfrm>
          <a:prstGeom prst="rect">
            <a:avLst/>
          </a:prstGeom>
          <a:noFill/>
        </p:spPr>
        <p:txBody>
          <a:bodyPr wrap="none" rtlCol="0">
            <a:spAutoFit/>
          </a:bodyPr>
          <a:lstStyle/>
          <a:p>
            <a:r>
              <a:rPr lang="en-GB" sz="1600" dirty="0" err="1">
                <a:solidFill>
                  <a:schemeClr val="bg1"/>
                </a:solidFill>
              </a:rPr>
              <a:t>service.entitlements.admin</a:t>
            </a:r>
            <a:r>
              <a:rPr lang="en-GB" sz="1600" dirty="0">
                <a:solidFill>
                  <a:schemeClr val="bg1"/>
                </a:solidFill>
              </a:rPr>
              <a:t>      </a:t>
            </a:r>
          </a:p>
          <a:p>
            <a:r>
              <a:rPr lang="en-GB" sz="1600" dirty="0" err="1">
                <a:solidFill>
                  <a:schemeClr val="bg1"/>
                </a:solidFill>
              </a:rPr>
              <a:t>service.entitlements.user</a:t>
            </a:r>
            <a:r>
              <a:rPr lang="en-GB" sz="1600" dirty="0">
                <a:solidFill>
                  <a:schemeClr val="bg1"/>
                </a:solidFill>
              </a:rPr>
              <a:t>   </a:t>
            </a:r>
          </a:p>
          <a:p>
            <a:r>
              <a:rPr lang="en-GB" sz="1600" dirty="0" err="1">
                <a:solidFill>
                  <a:schemeClr val="bg1"/>
                </a:solidFill>
              </a:rPr>
              <a:t>service.legal.admin</a:t>
            </a:r>
            <a:r>
              <a:rPr lang="en-GB" sz="1600" dirty="0">
                <a:solidFill>
                  <a:schemeClr val="bg1"/>
                </a:solidFill>
              </a:rPr>
              <a:t>             </a:t>
            </a:r>
          </a:p>
          <a:p>
            <a:r>
              <a:rPr lang="en-GB" sz="1600" dirty="0" err="1">
                <a:solidFill>
                  <a:schemeClr val="bg1"/>
                </a:solidFill>
              </a:rPr>
              <a:t>service.legal.editor</a:t>
            </a:r>
            <a:r>
              <a:rPr lang="en-GB" sz="1600" dirty="0">
                <a:solidFill>
                  <a:schemeClr val="bg1"/>
                </a:solidFill>
              </a:rPr>
              <a:t>            </a:t>
            </a:r>
          </a:p>
          <a:p>
            <a:r>
              <a:rPr lang="en-GB" sz="1600" dirty="0" err="1">
                <a:solidFill>
                  <a:schemeClr val="bg1"/>
                </a:solidFill>
              </a:rPr>
              <a:t>service.legal.user</a:t>
            </a:r>
            <a:r>
              <a:rPr lang="en-GB" sz="1600" dirty="0">
                <a:solidFill>
                  <a:schemeClr val="bg1"/>
                </a:solidFill>
              </a:rPr>
              <a:t>              </a:t>
            </a:r>
          </a:p>
          <a:p>
            <a:r>
              <a:rPr lang="en-GB" sz="1600" dirty="0" err="1">
                <a:solidFill>
                  <a:schemeClr val="bg1"/>
                </a:solidFill>
              </a:rPr>
              <a:t>service.storage.admin</a:t>
            </a:r>
            <a:r>
              <a:rPr lang="en-GB" sz="1600" dirty="0">
                <a:solidFill>
                  <a:schemeClr val="bg1"/>
                </a:solidFill>
              </a:rPr>
              <a:t>           </a:t>
            </a:r>
          </a:p>
          <a:p>
            <a:r>
              <a:rPr lang="en-GB" sz="1600" dirty="0" err="1">
                <a:solidFill>
                  <a:schemeClr val="bg1"/>
                </a:solidFill>
              </a:rPr>
              <a:t>service.storage.creator</a:t>
            </a:r>
            <a:r>
              <a:rPr lang="en-GB" sz="1600" dirty="0">
                <a:solidFill>
                  <a:schemeClr val="bg1"/>
                </a:solidFill>
              </a:rPr>
              <a:t>         </a:t>
            </a:r>
          </a:p>
          <a:p>
            <a:r>
              <a:rPr lang="en-GB" sz="1600" dirty="0" err="1">
                <a:solidFill>
                  <a:schemeClr val="bg1"/>
                </a:solidFill>
              </a:rPr>
              <a:t>service.storage.viewer</a:t>
            </a:r>
            <a:r>
              <a:rPr lang="en-GB" sz="1600" dirty="0">
                <a:solidFill>
                  <a:schemeClr val="bg1"/>
                </a:solidFill>
              </a:rPr>
              <a:t>          </a:t>
            </a:r>
          </a:p>
          <a:p>
            <a:r>
              <a:rPr lang="en-GB" sz="1600" dirty="0" err="1">
                <a:solidFill>
                  <a:schemeClr val="bg1"/>
                </a:solidFill>
              </a:rPr>
              <a:t>service.schema-service.admin</a:t>
            </a:r>
            <a:r>
              <a:rPr lang="en-GB" sz="1600" dirty="0">
                <a:solidFill>
                  <a:schemeClr val="bg1"/>
                </a:solidFill>
              </a:rPr>
              <a:t>    </a:t>
            </a:r>
          </a:p>
          <a:p>
            <a:r>
              <a:rPr lang="en-GB" sz="1600" dirty="0" err="1">
                <a:solidFill>
                  <a:schemeClr val="bg1"/>
                </a:solidFill>
              </a:rPr>
              <a:t>service.schema-service.editors</a:t>
            </a:r>
            <a:r>
              <a:rPr lang="en-GB" sz="1600" dirty="0">
                <a:solidFill>
                  <a:schemeClr val="bg1"/>
                </a:solidFill>
              </a:rPr>
              <a:t> </a:t>
            </a:r>
          </a:p>
          <a:p>
            <a:r>
              <a:rPr lang="en-GB" sz="1600" dirty="0" err="1">
                <a:solidFill>
                  <a:schemeClr val="bg1"/>
                </a:solidFill>
              </a:rPr>
              <a:t>service.schema-service.viewers</a:t>
            </a:r>
            <a:r>
              <a:rPr lang="en-GB" sz="1600" dirty="0">
                <a:solidFill>
                  <a:schemeClr val="bg1"/>
                </a:solidFill>
              </a:rPr>
              <a:t>  </a:t>
            </a:r>
          </a:p>
          <a:p>
            <a:r>
              <a:rPr lang="en-GB" sz="1600" dirty="0" err="1">
                <a:solidFill>
                  <a:schemeClr val="bg1"/>
                </a:solidFill>
              </a:rPr>
              <a:t>service.file.editors</a:t>
            </a:r>
            <a:r>
              <a:rPr lang="en-GB" sz="1600" dirty="0">
                <a:solidFill>
                  <a:schemeClr val="bg1"/>
                </a:solidFill>
              </a:rPr>
              <a:t>   </a:t>
            </a:r>
          </a:p>
          <a:p>
            <a:r>
              <a:rPr lang="en-GB" sz="1600" dirty="0" err="1">
                <a:solidFill>
                  <a:schemeClr val="bg1"/>
                </a:solidFill>
              </a:rPr>
              <a:t>service.file.viewers</a:t>
            </a:r>
            <a:r>
              <a:rPr lang="en-GB" sz="1600" dirty="0">
                <a:solidFill>
                  <a:schemeClr val="bg1"/>
                </a:solidFill>
              </a:rPr>
              <a:t> </a:t>
            </a:r>
            <a:endParaRPr lang="en-NO" sz="1600" dirty="0">
              <a:solidFill>
                <a:schemeClr val="bg1"/>
              </a:solidFill>
            </a:endParaRPr>
          </a:p>
          <a:p>
            <a:r>
              <a:rPr lang="en-GB" sz="1600" dirty="0" err="1">
                <a:solidFill>
                  <a:schemeClr val="bg1"/>
                </a:solidFill>
              </a:rPr>
              <a:t>service.messaging.user</a:t>
            </a:r>
            <a:endParaRPr lang="en-GB" sz="1600" dirty="0">
              <a:solidFill>
                <a:schemeClr val="bg1"/>
              </a:solidFill>
            </a:endParaRPr>
          </a:p>
          <a:p>
            <a:r>
              <a:rPr lang="en-GB" sz="1600" dirty="0" err="1">
                <a:solidFill>
                  <a:schemeClr val="bg1"/>
                </a:solidFill>
              </a:rPr>
              <a:t>service.search.admin</a:t>
            </a:r>
            <a:r>
              <a:rPr lang="en-GB" sz="1600" dirty="0">
                <a:solidFill>
                  <a:schemeClr val="bg1"/>
                </a:solidFill>
              </a:rPr>
              <a:t>            </a:t>
            </a:r>
          </a:p>
          <a:p>
            <a:r>
              <a:rPr lang="en-GB" sz="1600" dirty="0" err="1">
                <a:solidFill>
                  <a:schemeClr val="bg1"/>
                </a:solidFill>
              </a:rPr>
              <a:t>service.search.user</a:t>
            </a:r>
            <a:r>
              <a:rPr lang="en-GB" sz="1600" dirty="0">
                <a:solidFill>
                  <a:schemeClr val="bg1"/>
                </a:solidFill>
              </a:rPr>
              <a:t>             </a:t>
            </a:r>
          </a:p>
          <a:p>
            <a:r>
              <a:rPr lang="en-GB" sz="1400" dirty="0"/>
              <a:t>          </a:t>
            </a:r>
          </a:p>
          <a:p>
            <a:r>
              <a:rPr lang="en-GB" sz="1400" dirty="0"/>
              <a:t>    </a:t>
            </a:r>
          </a:p>
          <a:p>
            <a:r>
              <a:rPr lang="en-GB" sz="1400" dirty="0"/>
              <a:t>         </a:t>
            </a:r>
          </a:p>
          <a:p>
            <a:r>
              <a:rPr lang="en-GB" dirty="0"/>
              <a:t> </a:t>
            </a:r>
          </a:p>
        </p:txBody>
      </p:sp>
      <p:sp>
        <p:nvSpPr>
          <p:cNvPr id="8" name="TextBox 7">
            <a:extLst>
              <a:ext uri="{FF2B5EF4-FFF2-40B4-BE49-F238E27FC236}">
                <a16:creationId xmlns:a16="http://schemas.microsoft.com/office/drawing/2014/main" id="{1B2D73CE-A02C-C6F3-F3AF-39F8C894ACA4}"/>
              </a:ext>
            </a:extLst>
          </p:cNvPr>
          <p:cNvSpPr txBox="1"/>
          <p:nvPr/>
        </p:nvSpPr>
        <p:spPr>
          <a:xfrm>
            <a:off x="1159338" y="4911145"/>
            <a:ext cx="3031599" cy="923330"/>
          </a:xfrm>
          <a:prstGeom prst="rect">
            <a:avLst/>
          </a:prstGeom>
          <a:noFill/>
        </p:spPr>
        <p:txBody>
          <a:bodyPr wrap="none" rtlCol="0">
            <a:spAutoFit/>
          </a:bodyPr>
          <a:lstStyle/>
          <a:p>
            <a:r>
              <a:rPr lang="en-GB" dirty="0" err="1">
                <a:solidFill>
                  <a:schemeClr val="bg1"/>
                </a:solidFill>
              </a:rPr>
              <a:t>data.default.viewers</a:t>
            </a:r>
            <a:r>
              <a:rPr lang="en-GB" dirty="0">
                <a:solidFill>
                  <a:schemeClr val="bg1"/>
                </a:solidFill>
              </a:rPr>
              <a:t>            </a:t>
            </a:r>
          </a:p>
          <a:p>
            <a:r>
              <a:rPr lang="en-GB" dirty="0" err="1">
                <a:solidFill>
                  <a:schemeClr val="bg1"/>
                </a:solidFill>
              </a:rPr>
              <a:t>data.default.owners</a:t>
            </a:r>
            <a:r>
              <a:rPr lang="en-GB" dirty="0">
                <a:solidFill>
                  <a:schemeClr val="bg1"/>
                </a:solidFill>
              </a:rPr>
              <a:t>         </a:t>
            </a:r>
          </a:p>
          <a:p>
            <a:endParaRPr lang="en-NO" dirty="0"/>
          </a:p>
        </p:txBody>
      </p:sp>
      <p:sp>
        <p:nvSpPr>
          <p:cNvPr id="9" name="TextBox 8">
            <a:extLst>
              <a:ext uri="{FF2B5EF4-FFF2-40B4-BE49-F238E27FC236}">
                <a16:creationId xmlns:a16="http://schemas.microsoft.com/office/drawing/2014/main" id="{9275D55A-8FCE-D698-AADF-804EDA25EE91}"/>
              </a:ext>
            </a:extLst>
          </p:cNvPr>
          <p:cNvSpPr txBox="1"/>
          <p:nvPr/>
        </p:nvSpPr>
        <p:spPr>
          <a:xfrm>
            <a:off x="1173991" y="2449107"/>
            <a:ext cx="2531165" cy="1754326"/>
          </a:xfrm>
          <a:prstGeom prst="rect">
            <a:avLst/>
          </a:prstGeom>
          <a:noFill/>
        </p:spPr>
        <p:txBody>
          <a:bodyPr wrap="square" rtlCol="0">
            <a:spAutoFit/>
          </a:bodyPr>
          <a:lstStyle/>
          <a:p>
            <a:r>
              <a:rPr lang="en-NO" dirty="0">
                <a:solidFill>
                  <a:schemeClr val="bg1"/>
                </a:solidFill>
              </a:rPr>
              <a:t>users</a:t>
            </a:r>
          </a:p>
          <a:p>
            <a:r>
              <a:rPr lang="en-NO" dirty="0">
                <a:solidFill>
                  <a:schemeClr val="bg1"/>
                </a:solidFill>
              </a:rPr>
              <a:t>users.data.root</a:t>
            </a:r>
          </a:p>
          <a:p>
            <a:r>
              <a:rPr lang="en-GB" dirty="0" err="1">
                <a:solidFill>
                  <a:schemeClr val="bg1"/>
                </a:solidFill>
              </a:rPr>
              <a:t>users.datalake.viewers</a:t>
            </a:r>
            <a:r>
              <a:rPr lang="en-GB" dirty="0">
                <a:solidFill>
                  <a:schemeClr val="bg1"/>
                </a:solidFill>
              </a:rPr>
              <a:t>          </a:t>
            </a:r>
            <a:endParaRPr lang="en-NO" dirty="0">
              <a:solidFill>
                <a:schemeClr val="bg1"/>
              </a:solidFill>
            </a:endParaRPr>
          </a:p>
          <a:p>
            <a:r>
              <a:rPr lang="en-GB" dirty="0" err="1">
                <a:solidFill>
                  <a:schemeClr val="bg1"/>
                </a:solidFill>
              </a:rPr>
              <a:t>users.datalake.editors</a:t>
            </a:r>
            <a:r>
              <a:rPr lang="en-GB" dirty="0">
                <a:solidFill>
                  <a:schemeClr val="bg1"/>
                </a:solidFill>
              </a:rPr>
              <a:t>          </a:t>
            </a:r>
            <a:endParaRPr lang="en-NO" dirty="0">
              <a:solidFill>
                <a:schemeClr val="bg1"/>
              </a:solidFill>
            </a:endParaRPr>
          </a:p>
          <a:p>
            <a:r>
              <a:rPr lang="en-GB" dirty="0" err="1">
                <a:solidFill>
                  <a:schemeClr val="bg1"/>
                </a:solidFill>
              </a:rPr>
              <a:t>users.datalake.admins</a:t>
            </a:r>
            <a:r>
              <a:rPr lang="en-GB" dirty="0">
                <a:solidFill>
                  <a:schemeClr val="bg1"/>
                </a:solidFill>
              </a:rPr>
              <a:t>            </a:t>
            </a:r>
          </a:p>
          <a:p>
            <a:r>
              <a:rPr lang="en-GB" dirty="0" err="1">
                <a:solidFill>
                  <a:schemeClr val="bg1"/>
                </a:solidFill>
              </a:rPr>
              <a:t>users.datalake.ops</a:t>
            </a:r>
            <a:r>
              <a:rPr lang="en-GB" dirty="0">
                <a:solidFill>
                  <a:schemeClr val="bg1"/>
                </a:solidFill>
              </a:rPr>
              <a:t> </a:t>
            </a:r>
          </a:p>
        </p:txBody>
      </p:sp>
      <p:sp>
        <p:nvSpPr>
          <p:cNvPr id="5" name="TextBox 4">
            <a:extLst>
              <a:ext uri="{FF2B5EF4-FFF2-40B4-BE49-F238E27FC236}">
                <a16:creationId xmlns:a16="http://schemas.microsoft.com/office/drawing/2014/main" id="{CF845B2D-7C33-B599-C2F1-8BFB4737EABE}"/>
              </a:ext>
            </a:extLst>
          </p:cNvPr>
          <p:cNvSpPr txBox="1"/>
          <p:nvPr/>
        </p:nvSpPr>
        <p:spPr>
          <a:xfrm>
            <a:off x="7682798" y="1757508"/>
            <a:ext cx="3079561" cy="3970318"/>
          </a:xfrm>
          <a:prstGeom prst="rect">
            <a:avLst/>
          </a:prstGeom>
          <a:noFill/>
        </p:spPr>
        <p:txBody>
          <a:bodyPr wrap="none" rtlCol="0">
            <a:spAutoFit/>
          </a:bodyPr>
          <a:lstStyle/>
          <a:p>
            <a:r>
              <a:rPr lang="en-GB" sz="1600" dirty="0" err="1">
                <a:solidFill>
                  <a:schemeClr val="bg1"/>
                </a:solidFill>
              </a:rPr>
              <a:t>service.workflow.admin</a:t>
            </a:r>
            <a:r>
              <a:rPr lang="en-GB" sz="1600" dirty="0">
                <a:solidFill>
                  <a:schemeClr val="bg1"/>
                </a:solidFill>
              </a:rPr>
              <a:t>          </a:t>
            </a:r>
          </a:p>
          <a:p>
            <a:r>
              <a:rPr lang="en-GB" sz="1600" dirty="0" err="1">
                <a:solidFill>
                  <a:schemeClr val="bg1"/>
                </a:solidFill>
              </a:rPr>
              <a:t>service.workflow.creator</a:t>
            </a:r>
            <a:r>
              <a:rPr lang="en-GB" sz="1600" dirty="0">
                <a:solidFill>
                  <a:schemeClr val="bg1"/>
                </a:solidFill>
              </a:rPr>
              <a:t>        </a:t>
            </a:r>
          </a:p>
          <a:p>
            <a:r>
              <a:rPr lang="en-GB" sz="1600" dirty="0" err="1">
                <a:solidFill>
                  <a:schemeClr val="bg1"/>
                </a:solidFill>
              </a:rPr>
              <a:t>service.workflow.viewer</a:t>
            </a:r>
            <a:r>
              <a:rPr lang="en-GB" sz="1600" dirty="0">
                <a:solidFill>
                  <a:schemeClr val="bg1"/>
                </a:solidFill>
              </a:rPr>
              <a:t>         </a:t>
            </a:r>
          </a:p>
          <a:p>
            <a:r>
              <a:rPr lang="en-GB" sz="1600" dirty="0" err="1">
                <a:solidFill>
                  <a:schemeClr val="bg1"/>
                </a:solidFill>
              </a:rPr>
              <a:t>service.plugin.user</a:t>
            </a:r>
            <a:r>
              <a:rPr lang="en-GB" sz="1600" dirty="0">
                <a:solidFill>
                  <a:schemeClr val="bg1"/>
                </a:solidFill>
              </a:rPr>
              <a:t>             </a:t>
            </a:r>
          </a:p>
          <a:p>
            <a:r>
              <a:rPr lang="en-GB" sz="1600" dirty="0" err="1">
                <a:solidFill>
                  <a:schemeClr val="bg1"/>
                </a:solidFill>
              </a:rPr>
              <a:t>service.status-publisher.editors</a:t>
            </a:r>
            <a:endParaRPr lang="en-GB" sz="1600" dirty="0">
              <a:solidFill>
                <a:schemeClr val="bg1"/>
              </a:solidFill>
            </a:endParaRPr>
          </a:p>
          <a:p>
            <a:r>
              <a:rPr lang="en-GB" sz="1600" dirty="0" err="1">
                <a:solidFill>
                  <a:schemeClr val="bg1"/>
                </a:solidFill>
              </a:rPr>
              <a:t>service.status-publisher.viewers</a:t>
            </a:r>
            <a:endParaRPr lang="en-GB" sz="1600" dirty="0">
              <a:solidFill>
                <a:schemeClr val="bg1"/>
              </a:solidFill>
            </a:endParaRPr>
          </a:p>
          <a:p>
            <a:r>
              <a:rPr lang="en-GB" sz="1600" dirty="0" err="1">
                <a:solidFill>
                  <a:schemeClr val="bg1"/>
                </a:solidFill>
              </a:rPr>
              <a:t>service.dataset.editors</a:t>
            </a:r>
            <a:r>
              <a:rPr lang="en-GB" sz="1600" dirty="0">
                <a:solidFill>
                  <a:schemeClr val="bg1"/>
                </a:solidFill>
              </a:rPr>
              <a:t>         </a:t>
            </a:r>
          </a:p>
          <a:p>
            <a:r>
              <a:rPr lang="en-GB" sz="1600" dirty="0" err="1">
                <a:solidFill>
                  <a:schemeClr val="bg1"/>
                </a:solidFill>
              </a:rPr>
              <a:t>service.dataset.viewers</a:t>
            </a:r>
            <a:r>
              <a:rPr lang="en-GB" sz="1600" dirty="0">
                <a:solidFill>
                  <a:schemeClr val="bg1"/>
                </a:solidFill>
              </a:rPr>
              <a:t>         </a:t>
            </a:r>
          </a:p>
          <a:p>
            <a:r>
              <a:rPr lang="en-GB" sz="1600" dirty="0" err="1">
                <a:solidFill>
                  <a:schemeClr val="bg1"/>
                </a:solidFill>
              </a:rPr>
              <a:t>service.policy.admin</a:t>
            </a:r>
            <a:r>
              <a:rPr lang="en-GB" sz="1600" dirty="0">
                <a:solidFill>
                  <a:schemeClr val="bg1"/>
                </a:solidFill>
              </a:rPr>
              <a:t>            </a:t>
            </a:r>
          </a:p>
          <a:p>
            <a:r>
              <a:rPr lang="en-GB" sz="1600" dirty="0" err="1">
                <a:solidFill>
                  <a:schemeClr val="bg1"/>
                </a:solidFill>
              </a:rPr>
              <a:t>service.policy.user</a:t>
            </a:r>
            <a:r>
              <a:rPr lang="en-GB" sz="1600" dirty="0">
                <a:solidFill>
                  <a:schemeClr val="bg1"/>
                </a:solidFill>
              </a:rPr>
              <a:t>             </a:t>
            </a:r>
          </a:p>
          <a:p>
            <a:r>
              <a:rPr lang="en-GB" sz="1600" dirty="0" err="1">
                <a:solidFill>
                  <a:schemeClr val="bg1"/>
                </a:solidFill>
              </a:rPr>
              <a:t>service.secret.viewer</a:t>
            </a:r>
            <a:r>
              <a:rPr lang="en-GB" sz="1600" dirty="0">
                <a:solidFill>
                  <a:schemeClr val="bg1"/>
                </a:solidFill>
              </a:rPr>
              <a:t>           </a:t>
            </a:r>
          </a:p>
          <a:p>
            <a:r>
              <a:rPr lang="en-GB" sz="1600" dirty="0" err="1">
                <a:solidFill>
                  <a:schemeClr val="bg1"/>
                </a:solidFill>
              </a:rPr>
              <a:t>service.edsdms.user</a:t>
            </a:r>
            <a:r>
              <a:rPr lang="en-GB" sz="1600" dirty="0">
                <a:solidFill>
                  <a:schemeClr val="bg1"/>
                </a:solidFill>
              </a:rPr>
              <a:t>             </a:t>
            </a:r>
          </a:p>
          <a:p>
            <a:r>
              <a:rPr lang="en-GB" sz="1400" dirty="0"/>
              <a:t>          </a:t>
            </a:r>
          </a:p>
          <a:p>
            <a:r>
              <a:rPr lang="en-GB" sz="1400" dirty="0"/>
              <a:t>    </a:t>
            </a:r>
          </a:p>
          <a:p>
            <a:r>
              <a:rPr lang="en-GB" sz="1400" dirty="0"/>
              <a:t>         </a:t>
            </a:r>
          </a:p>
          <a:p>
            <a:r>
              <a:rPr lang="en-GB" dirty="0"/>
              <a:t> </a:t>
            </a:r>
          </a:p>
        </p:txBody>
      </p:sp>
    </p:spTree>
    <p:extLst>
      <p:ext uri="{BB962C8B-B14F-4D97-AF65-F5344CB8AC3E}">
        <p14:creationId xmlns:p14="http://schemas.microsoft.com/office/powerpoint/2010/main" val="15268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Entitlements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38</a:t>
            </a:fld>
            <a:endParaRPr lang="en-US"/>
          </a:p>
        </p:txBody>
      </p:sp>
      <p:pic>
        <p:nvPicPr>
          <p:cNvPr id="1026" name="Picture 2">
            <a:extLst>
              <a:ext uri="{FF2B5EF4-FFF2-40B4-BE49-F238E27FC236}">
                <a16:creationId xmlns:a16="http://schemas.microsoft.com/office/drawing/2014/main" id="{1D7D494A-4DD3-3508-3784-49DAE6E5B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01" y="1843088"/>
            <a:ext cx="11216199" cy="358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339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E42C-9251-D4E0-AA08-FD2685AE47DF}"/>
              </a:ext>
            </a:extLst>
          </p:cNvPr>
          <p:cNvSpPr>
            <a:spLocks noGrp="1"/>
          </p:cNvSpPr>
          <p:nvPr>
            <p:ph type="title"/>
          </p:nvPr>
        </p:nvSpPr>
        <p:spPr>
          <a:xfrm>
            <a:off x="609600" y="274639"/>
            <a:ext cx="10972800" cy="1143000"/>
          </a:xfrm>
        </p:spPr>
        <p:txBody>
          <a:bodyPr wrap="square" anchor="ctr">
            <a:normAutofit/>
          </a:bodyPr>
          <a:lstStyle/>
          <a:p>
            <a:r>
              <a:rPr lang="en-NO" dirty="0"/>
              <a:t>Access to data</a:t>
            </a:r>
          </a:p>
        </p:txBody>
      </p:sp>
      <p:pic>
        <p:nvPicPr>
          <p:cNvPr id="5" name="Content Placeholder 4" descr="A screenshot of a computer code&#10;&#10;Description automatically generated with low confidence">
            <a:extLst>
              <a:ext uri="{FF2B5EF4-FFF2-40B4-BE49-F238E27FC236}">
                <a16:creationId xmlns:a16="http://schemas.microsoft.com/office/drawing/2014/main" id="{6574D9BF-E6D8-ED4D-1434-C8FD59F2A9A2}"/>
              </a:ext>
            </a:extLst>
          </p:cNvPr>
          <p:cNvPicPr>
            <a:picLocks noGrp="1" noChangeAspect="1"/>
          </p:cNvPicPr>
          <p:nvPr>
            <p:ph idx="1"/>
          </p:nvPr>
        </p:nvPicPr>
        <p:blipFill rotWithShape="1">
          <a:blip r:embed="rId2"/>
          <a:srcRect t="1986" b="3185"/>
          <a:stretch/>
        </p:blipFill>
        <p:spPr>
          <a:xfrm>
            <a:off x="293283" y="1507524"/>
            <a:ext cx="6909866" cy="4291914"/>
          </a:xfrm>
          <a:prstGeom prst="rect">
            <a:avLst/>
          </a:prstGeom>
          <a:noFill/>
        </p:spPr>
      </p:pic>
      <p:sp>
        <p:nvSpPr>
          <p:cNvPr id="4" name="Slide Number Placeholder 3">
            <a:extLst>
              <a:ext uri="{FF2B5EF4-FFF2-40B4-BE49-F238E27FC236}">
                <a16:creationId xmlns:a16="http://schemas.microsoft.com/office/drawing/2014/main" id="{44236696-DCD3-61DA-0459-59B822581878}"/>
              </a:ext>
            </a:extLst>
          </p:cNvPr>
          <p:cNvSpPr>
            <a:spLocks noGrp="1"/>
          </p:cNvSpPr>
          <p:nvPr>
            <p:ph type="sldNum" sz="quarter" idx="12"/>
          </p:nvPr>
        </p:nvSpPr>
        <p:spPr>
          <a:xfrm>
            <a:off x="9239733" y="6204547"/>
            <a:ext cx="2844800" cy="365125"/>
          </a:xfrm>
        </p:spPr>
        <p:txBody>
          <a:bodyPr wrap="square" anchor="t">
            <a:normAutofit/>
          </a:bodyPr>
          <a:lstStyle/>
          <a:p>
            <a:pPr>
              <a:lnSpc>
                <a:spcPct val="90000"/>
              </a:lnSpc>
              <a:spcAft>
                <a:spcPts val="600"/>
              </a:spcAft>
            </a:pPr>
            <a:fld id="{2FEB81B2-2AA1-4AF4-A66A-0751F51A3799}" type="slidenum">
              <a:rPr lang="en-US" smtClean="0"/>
              <a:pPr>
                <a:lnSpc>
                  <a:spcPct val="90000"/>
                </a:lnSpc>
                <a:spcAft>
                  <a:spcPts val="600"/>
                </a:spcAft>
              </a:pPr>
              <a:t>39</a:t>
            </a:fld>
            <a:endParaRPr lang="en-US"/>
          </a:p>
        </p:txBody>
      </p:sp>
    </p:spTree>
    <p:extLst>
      <p:ext uri="{BB962C8B-B14F-4D97-AF65-F5344CB8AC3E}">
        <p14:creationId xmlns:p14="http://schemas.microsoft.com/office/powerpoint/2010/main" val="339216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What is an OSDU instance?</a:t>
            </a:r>
            <a:endParaRPr lang="en-GB" b="0" dirty="0"/>
          </a:p>
        </p:txBody>
      </p:sp>
    </p:spTree>
    <p:extLst>
      <p:ext uri="{BB962C8B-B14F-4D97-AF65-F5344CB8AC3E}">
        <p14:creationId xmlns:p14="http://schemas.microsoft.com/office/powerpoint/2010/main" val="4256844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E42C-9251-D4E0-AA08-FD2685AE47DF}"/>
              </a:ext>
            </a:extLst>
          </p:cNvPr>
          <p:cNvSpPr>
            <a:spLocks noGrp="1"/>
          </p:cNvSpPr>
          <p:nvPr>
            <p:ph type="title"/>
          </p:nvPr>
        </p:nvSpPr>
        <p:spPr/>
        <p:txBody>
          <a:bodyPr/>
          <a:lstStyle/>
          <a:p>
            <a:r>
              <a:rPr lang="en-NO" dirty="0"/>
              <a:t>Things to consider</a:t>
            </a:r>
          </a:p>
        </p:txBody>
      </p:sp>
      <p:sp>
        <p:nvSpPr>
          <p:cNvPr id="3" name="Content Placeholder 2">
            <a:extLst>
              <a:ext uri="{FF2B5EF4-FFF2-40B4-BE49-F238E27FC236}">
                <a16:creationId xmlns:a16="http://schemas.microsoft.com/office/drawing/2014/main" id="{213BE852-0D9B-206B-F4B2-0F8F8A4D283C}"/>
              </a:ext>
            </a:extLst>
          </p:cNvPr>
          <p:cNvSpPr>
            <a:spLocks noGrp="1"/>
          </p:cNvSpPr>
          <p:nvPr>
            <p:ph idx="1"/>
          </p:nvPr>
        </p:nvSpPr>
        <p:spPr/>
        <p:txBody>
          <a:bodyPr/>
          <a:lstStyle/>
          <a:p>
            <a:r>
              <a:rPr lang="en-NO" dirty="0">
                <a:solidFill>
                  <a:schemeClr val="tx1"/>
                </a:solidFill>
              </a:rPr>
              <a:t>ACL is part of every single record </a:t>
            </a:r>
          </a:p>
          <a:p>
            <a:r>
              <a:rPr lang="en-NO" dirty="0">
                <a:solidFill>
                  <a:schemeClr val="tx1"/>
                </a:solidFill>
              </a:rPr>
              <a:t>Keep data group-names as static and close to the data object familiy as possible</a:t>
            </a:r>
          </a:p>
          <a:p>
            <a:r>
              <a:rPr lang="en-NO" dirty="0">
                <a:solidFill>
                  <a:schemeClr val="tx1"/>
                </a:solidFill>
              </a:rPr>
              <a:t>Number of data access groups should be as few as possible that covers the needed granularity</a:t>
            </a:r>
          </a:p>
          <a:p>
            <a:r>
              <a:rPr lang="en-NO" dirty="0">
                <a:solidFill>
                  <a:schemeClr val="tx1"/>
                </a:solidFill>
              </a:rPr>
              <a:t>Differentiate between users, services and data</a:t>
            </a:r>
          </a:p>
          <a:p>
            <a:endParaRPr lang="en-NO" dirty="0">
              <a:solidFill>
                <a:schemeClr val="tx1"/>
              </a:solidFill>
            </a:endParaRPr>
          </a:p>
        </p:txBody>
      </p:sp>
      <p:sp>
        <p:nvSpPr>
          <p:cNvPr id="4" name="Slide Number Placeholder 3">
            <a:extLst>
              <a:ext uri="{FF2B5EF4-FFF2-40B4-BE49-F238E27FC236}">
                <a16:creationId xmlns:a16="http://schemas.microsoft.com/office/drawing/2014/main" id="{44236696-DCD3-61DA-0459-59B822581878}"/>
              </a:ext>
            </a:extLst>
          </p:cNvPr>
          <p:cNvSpPr>
            <a:spLocks noGrp="1"/>
          </p:cNvSpPr>
          <p:nvPr>
            <p:ph type="sldNum" sz="quarter" idx="12"/>
          </p:nvPr>
        </p:nvSpPr>
        <p:spPr/>
        <p:txBody>
          <a:bodyPr/>
          <a:lstStyle/>
          <a:p>
            <a:fld id="{2FEB81B2-2AA1-4AF4-A66A-0751F51A3799}" type="slidenum">
              <a:rPr lang="en-US" smtClean="0"/>
              <a:t>40</a:t>
            </a:fld>
            <a:endParaRPr lang="en-US"/>
          </a:p>
        </p:txBody>
      </p:sp>
    </p:spTree>
    <p:extLst>
      <p:ext uri="{BB962C8B-B14F-4D97-AF65-F5344CB8AC3E}">
        <p14:creationId xmlns:p14="http://schemas.microsoft.com/office/powerpoint/2010/main" val="3711153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E42C-9251-D4E0-AA08-FD2685AE47DF}"/>
              </a:ext>
            </a:extLst>
          </p:cNvPr>
          <p:cNvSpPr>
            <a:spLocks noGrp="1"/>
          </p:cNvSpPr>
          <p:nvPr>
            <p:ph type="title"/>
          </p:nvPr>
        </p:nvSpPr>
        <p:spPr/>
        <p:txBody>
          <a:bodyPr/>
          <a:lstStyle/>
          <a:p>
            <a:r>
              <a:rPr lang="en-NO" dirty="0"/>
              <a:t>To-Be</a:t>
            </a:r>
          </a:p>
        </p:txBody>
      </p:sp>
      <p:sp>
        <p:nvSpPr>
          <p:cNvPr id="3" name="Content Placeholder 2">
            <a:extLst>
              <a:ext uri="{FF2B5EF4-FFF2-40B4-BE49-F238E27FC236}">
                <a16:creationId xmlns:a16="http://schemas.microsoft.com/office/drawing/2014/main" id="{213BE852-0D9B-206B-F4B2-0F8F8A4D283C}"/>
              </a:ext>
            </a:extLst>
          </p:cNvPr>
          <p:cNvSpPr>
            <a:spLocks noGrp="1"/>
          </p:cNvSpPr>
          <p:nvPr>
            <p:ph idx="1"/>
          </p:nvPr>
        </p:nvSpPr>
        <p:spPr/>
        <p:txBody>
          <a:bodyPr/>
          <a:lstStyle/>
          <a:p>
            <a:r>
              <a:rPr lang="en-NO" dirty="0">
                <a:solidFill>
                  <a:schemeClr val="tx1"/>
                </a:solidFill>
              </a:rPr>
              <a:t>Policy-engine</a:t>
            </a:r>
          </a:p>
          <a:p>
            <a:r>
              <a:rPr lang="en-NO" dirty="0">
                <a:solidFill>
                  <a:schemeClr val="tx1"/>
                </a:solidFill>
              </a:rPr>
              <a:t>Implementation of Open Policy Agent</a:t>
            </a:r>
          </a:p>
          <a:p>
            <a:endParaRPr lang="en-NO" dirty="0">
              <a:solidFill>
                <a:schemeClr val="tx1"/>
              </a:solidFill>
            </a:endParaRPr>
          </a:p>
        </p:txBody>
      </p:sp>
      <p:sp>
        <p:nvSpPr>
          <p:cNvPr id="4" name="Slide Number Placeholder 3">
            <a:extLst>
              <a:ext uri="{FF2B5EF4-FFF2-40B4-BE49-F238E27FC236}">
                <a16:creationId xmlns:a16="http://schemas.microsoft.com/office/drawing/2014/main" id="{44236696-DCD3-61DA-0459-59B822581878}"/>
              </a:ext>
            </a:extLst>
          </p:cNvPr>
          <p:cNvSpPr>
            <a:spLocks noGrp="1"/>
          </p:cNvSpPr>
          <p:nvPr>
            <p:ph type="sldNum" sz="quarter" idx="12"/>
          </p:nvPr>
        </p:nvSpPr>
        <p:spPr/>
        <p:txBody>
          <a:bodyPr/>
          <a:lstStyle/>
          <a:p>
            <a:fld id="{2FEB81B2-2AA1-4AF4-A66A-0751F51A3799}" type="slidenum">
              <a:rPr lang="en-US" smtClean="0"/>
              <a:t>41</a:t>
            </a:fld>
            <a:endParaRPr lang="en-US"/>
          </a:p>
        </p:txBody>
      </p:sp>
    </p:spTree>
    <p:extLst>
      <p:ext uri="{BB962C8B-B14F-4D97-AF65-F5344CB8AC3E}">
        <p14:creationId xmlns:p14="http://schemas.microsoft.com/office/powerpoint/2010/main" val="1912565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The Legal Tag…</a:t>
            </a:r>
            <a:endParaRPr lang="en-GB" b="0" dirty="0"/>
          </a:p>
        </p:txBody>
      </p:sp>
    </p:spTree>
    <p:extLst>
      <p:ext uri="{BB962C8B-B14F-4D97-AF65-F5344CB8AC3E}">
        <p14:creationId xmlns:p14="http://schemas.microsoft.com/office/powerpoint/2010/main" val="156186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Legal-tag</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43</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
        <p:nvSpPr>
          <p:cNvPr id="6" name="TextBox 5">
            <a:extLst>
              <a:ext uri="{FF2B5EF4-FFF2-40B4-BE49-F238E27FC236}">
                <a16:creationId xmlns:a16="http://schemas.microsoft.com/office/drawing/2014/main" id="{FAA261BD-8DC5-710B-4F4B-B23884A42963}"/>
              </a:ext>
            </a:extLst>
          </p:cNvPr>
          <p:cNvSpPr txBox="1"/>
          <p:nvPr/>
        </p:nvSpPr>
        <p:spPr>
          <a:xfrm>
            <a:off x="354227" y="1481492"/>
            <a:ext cx="9972602" cy="4801314"/>
          </a:xfrm>
          <a:prstGeom prst="rect">
            <a:avLst/>
          </a:prstGeom>
          <a:noFill/>
        </p:spPr>
        <p:txBody>
          <a:bodyPr wrap="none" rtlCol="0">
            <a:spAutoFit/>
          </a:bodyPr>
          <a:lstStyle/>
          <a:p>
            <a:r>
              <a:rPr lang="en-GB" dirty="0">
                <a:effectLst/>
                <a:latin typeface="Courier New" panose="02070309020205020404" pitchFamily="49" charset="0"/>
                <a:cs typeface="Courier New" panose="02070309020205020404" pitchFamily="49" charset="0"/>
              </a:rPr>
              <a:t>    {</a:t>
            </a:r>
          </a:p>
          <a:p>
            <a:r>
              <a:rPr lang="en-GB" dirty="0">
                <a:effectLst/>
                <a:latin typeface="Courier New" panose="02070309020205020404" pitchFamily="49" charset="0"/>
                <a:cs typeface="Courier New" panose="02070309020205020404" pitchFamily="49" charset="0"/>
              </a:rPr>
              <a:t>      "name": "</a:t>
            </a:r>
            <a:r>
              <a:rPr lang="en-GB" dirty="0" err="1">
                <a:effectLst/>
                <a:latin typeface="Courier New" panose="02070309020205020404" pitchFamily="49" charset="0"/>
                <a:cs typeface="Courier New" panose="02070309020205020404" pitchFamily="49" charset="0"/>
              </a:rPr>
              <a:t>eqninteroppoc</a:t>
            </a:r>
            <a:r>
              <a:rPr lang="en-GB" dirty="0">
                <a:effectLst/>
                <a:latin typeface="Courier New" panose="02070309020205020404" pitchFamily="49" charset="0"/>
                <a:cs typeface="Courier New" panose="02070309020205020404" pitchFamily="49" charset="0"/>
              </a:rPr>
              <a:t>-bootcamp-bootcamp-private-default",</a:t>
            </a:r>
          </a:p>
          <a:p>
            <a:r>
              <a:rPr lang="en-GB" dirty="0">
                <a:effectLst/>
                <a:latin typeface="Courier New" panose="02070309020205020404" pitchFamily="49" charset="0"/>
                <a:cs typeface="Courier New" panose="02070309020205020404" pitchFamily="49" charset="0"/>
              </a:rPr>
              <a:t>      "description": "A default </a:t>
            </a:r>
            <a:r>
              <a:rPr lang="en-GB" dirty="0" err="1">
                <a:effectLst/>
                <a:latin typeface="Courier New" panose="02070309020205020404" pitchFamily="49" charset="0"/>
                <a:cs typeface="Courier New" panose="02070309020205020404" pitchFamily="49" charset="0"/>
              </a:rPr>
              <a:t>legaltag</a:t>
            </a:r>
            <a:r>
              <a:rPr lang="en-GB" dirty="0">
                <a:effectLst/>
                <a:latin typeface="Courier New" panose="02070309020205020404" pitchFamily="49" charset="0"/>
                <a:cs typeface="Courier New" panose="02070309020205020404" pitchFamily="49" charset="0"/>
              </a:rPr>
              <a:t> to be used for bootcamp data",</a:t>
            </a:r>
          </a:p>
          <a:p>
            <a:r>
              <a:rPr lang="en-GB" dirty="0">
                <a:effectLst/>
                <a:latin typeface="Courier New" panose="02070309020205020404" pitchFamily="49" charset="0"/>
                <a:cs typeface="Courier New" panose="02070309020205020404" pitchFamily="49" charset="0"/>
              </a:rPr>
              <a:t>      "properties": {</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countryOfOrigin</a:t>
            </a:r>
            <a:r>
              <a:rPr lang="en-GB" dirty="0">
                <a:effectLst/>
                <a:latin typeface="Courier New" panose="02070309020205020404" pitchFamily="49" charset="0"/>
                <a:cs typeface="Courier New" panose="02070309020205020404" pitchFamily="49" charset="0"/>
              </a:rPr>
              <a:t>": [</a:t>
            </a:r>
          </a:p>
          <a:p>
            <a:r>
              <a:rPr lang="en-GB" dirty="0">
                <a:effectLst/>
                <a:latin typeface="Courier New" panose="02070309020205020404" pitchFamily="49" charset="0"/>
                <a:cs typeface="Courier New" panose="02070309020205020404" pitchFamily="49" charset="0"/>
              </a:rPr>
              <a:t>          "NO"</a:t>
            </a:r>
          </a:p>
          <a:p>
            <a:r>
              <a:rPr lang="en-GB" dirty="0">
                <a:effectLst/>
                <a:latin typeface="Courier New" panose="02070309020205020404" pitchFamily="49" charset="0"/>
                <a:cs typeface="Courier New" panose="02070309020205020404" pitchFamily="49" charset="0"/>
              </a:rPr>
              <a:t>        ],</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contractId</a:t>
            </a:r>
            <a:r>
              <a:rPr lang="en-GB" dirty="0">
                <a:effectLst/>
                <a:latin typeface="Courier New" panose="02070309020205020404" pitchFamily="49" charset="0"/>
                <a:cs typeface="Courier New" panose="02070309020205020404" pitchFamily="49" charset="0"/>
              </a:rPr>
              <a:t>": "Unknown",</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expirationDate</a:t>
            </a:r>
            <a:r>
              <a:rPr lang="en-GB" dirty="0">
                <a:effectLst/>
                <a:latin typeface="Courier New" panose="02070309020205020404" pitchFamily="49" charset="0"/>
                <a:cs typeface="Courier New" panose="02070309020205020404" pitchFamily="49" charset="0"/>
              </a:rPr>
              <a:t>": "9999-12-31",</a:t>
            </a:r>
          </a:p>
          <a:p>
            <a:r>
              <a:rPr lang="en-GB" dirty="0">
                <a:effectLst/>
                <a:latin typeface="Courier New" panose="02070309020205020404" pitchFamily="49" charset="0"/>
                <a:cs typeface="Courier New" panose="02070309020205020404" pitchFamily="49" charset="0"/>
              </a:rPr>
              <a:t>        "originator": "bootcamp",</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dataType</a:t>
            </a:r>
            <a:r>
              <a:rPr lang="en-GB" dirty="0">
                <a:effectLst/>
                <a:latin typeface="Courier New" panose="02070309020205020404" pitchFamily="49" charset="0"/>
                <a:cs typeface="Courier New" panose="02070309020205020404" pitchFamily="49" charset="0"/>
              </a:rPr>
              <a:t>": "First Party Data",</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securityClassification</a:t>
            </a:r>
            <a:r>
              <a:rPr lang="en-GB" dirty="0">
                <a:effectLst/>
                <a:latin typeface="Courier New" panose="02070309020205020404" pitchFamily="49" charset="0"/>
                <a:cs typeface="Courier New" panose="02070309020205020404" pitchFamily="49" charset="0"/>
              </a:rPr>
              <a:t>": "Private",</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personalData</a:t>
            </a:r>
            <a:r>
              <a:rPr lang="en-GB" dirty="0">
                <a:effectLst/>
                <a:latin typeface="Courier New" panose="02070309020205020404" pitchFamily="49" charset="0"/>
                <a:cs typeface="Courier New" panose="02070309020205020404" pitchFamily="49" charset="0"/>
              </a:rPr>
              <a:t>": "No Personal Data",</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exportClassification</a:t>
            </a:r>
            <a:r>
              <a:rPr lang="en-GB" dirty="0">
                <a:effectLst/>
                <a:latin typeface="Courier New" panose="02070309020205020404" pitchFamily="49" charset="0"/>
                <a:cs typeface="Courier New" panose="02070309020205020404" pitchFamily="49" charset="0"/>
              </a:rPr>
              <a:t>": "No License Required"</a:t>
            </a:r>
          </a:p>
          <a:p>
            <a:r>
              <a:rPr lang="en-GB" dirty="0">
                <a:effectLst/>
                <a:latin typeface="Courier New" panose="02070309020205020404" pitchFamily="49" charset="0"/>
                <a:cs typeface="Courier New" panose="02070309020205020404" pitchFamily="49" charset="0"/>
              </a:rPr>
              <a:t>      }</a:t>
            </a:r>
          </a:p>
          <a:p>
            <a:r>
              <a:rPr lang="en-GB" dirty="0">
                <a:effectLst/>
                <a:latin typeface="Courier New" panose="02070309020205020404" pitchFamily="49" charset="0"/>
                <a:cs typeface="Courier New" panose="02070309020205020404" pitchFamily="49" charset="0"/>
              </a:rPr>
              <a:t>    }</a:t>
            </a:r>
          </a:p>
          <a:p>
            <a:endParaRPr lang="en-NO" dirty="0"/>
          </a:p>
        </p:txBody>
      </p:sp>
    </p:spTree>
    <p:extLst>
      <p:ext uri="{BB962C8B-B14F-4D97-AF65-F5344CB8AC3E}">
        <p14:creationId xmlns:p14="http://schemas.microsoft.com/office/powerpoint/2010/main" val="2946037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Is it possible to do versioning?</a:t>
            </a:r>
            <a:endParaRPr lang="en-GB" b="0" dirty="0"/>
          </a:p>
        </p:txBody>
      </p:sp>
    </p:spTree>
    <p:extLst>
      <p:ext uri="{BB962C8B-B14F-4D97-AF65-F5344CB8AC3E}">
        <p14:creationId xmlns:p14="http://schemas.microsoft.com/office/powerpoint/2010/main" val="3764147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Versioning</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Milestone-versions</a:t>
            </a:r>
          </a:p>
          <a:p>
            <a:r>
              <a:rPr lang="en-NO" dirty="0">
                <a:solidFill>
                  <a:schemeClr val="tx1"/>
                </a:solidFill>
              </a:rPr>
              <a:t>Schema-versions</a:t>
            </a:r>
          </a:p>
          <a:p>
            <a:r>
              <a:rPr lang="en-NO" dirty="0">
                <a:solidFill>
                  <a:schemeClr val="tx1"/>
                </a:solidFill>
              </a:rPr>
              <a:t>API-versions</a:t>
            </a:r>
          </a:p>
          <a:p>
            <a:r>
              <a:rPr lang="en-NO" dirty="0">
                <a:solidFill>
                  <a:schemeClr val="tx1"/>
                </a:solidFill>
              </a:rPr>
              <a:t>Record-versions</a:t>
            </a:r>
          </a:p>
          <a:p>
            <a:r>
              <a:rPr lang="en-GB" dirty="0">
                <a:solidFill>
                  <a:schemeClr val="tx1"/>
                </a:solidFill>
              </a:rPr>
              <a:t>T</a:t>
            </a:r>
            <a:r>
              <a:rPr lang="en-NO" dirty="0">
                <a:solidFill>
                  <a:schemeClr val="tx1"/>
                </a:solidFill>
              </a:rPr>
              <a:t>o-be: namespaced record-versions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45</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2054146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394A-F041-1329-0347-38F42C2EAF63}"/>
              </a:ext>
            </a:extLst>
          </p:cNvPr>
          <p:cNvSpPr>
            <a:spLocks noGrp="1"/>
          </p:cNvSpPr>
          <p:nvPr>
            <p:ph type="title"/>
          </p:nvPr>
        </p:nvSpPr>
        <p:spPr/>
        <p:txBody>
          <a:bodyPr/>
          <a:lstStyle/>
          <a:p>
            <a:r>
              <a:rPr lang="en-NO" dirty="0"/>
              <a:t>API-versioning</a:t>
            </a:r>
          </a:p>
        </p:txBody>
      </p:sp>
      <p:sp>
        <p:nvSpPr>
          <p:cNvPr id="4" name="Slide Number Placeholder 3">
            <a:extLst>
              <a:ext uri="{FF2B5EF4-FFF2-40B4-BE49-F238E27FC236}">
                <a16:creationId xmlns:a16="http://schemas.microsoft.com/office/drawing/2014/main" id="{D2E94297-C8A2-D152-1BB7-6EEAAF0D83D2}"/>
              </a:ext>
            </a:extLst>
          </p:cNvPr>
          <p:cNvSpPr>
            <a:spLocks noGrp="1"/>
          </p:cNvSpPr>
          <p:nvPr>
            <p:ph type="sldNum" sz="quarter" idx="12"/>
          </p:nvPr>
        </p:nvSpPr>
        <p:spPr/>
        <p:txBody>
          <a:bodyPr/>
          <a:lstStyle/>
          <a:p>
            <a:fld id="{2FEB81B2-2AA1-4AF4-A66A-0751F51A3799}" type="slidenum">
              <a:rPr lang="en-US" smtClean="0"/>
              <a:t>46</a:t>
            </a:fld>
            <a:endParaRPr lang="en-US"/>
          </a:p>
        </p:txBody>
      </p:sp>
      <p:pic>
        <p:nvPicPr>
          <p:cNvPr id="5" name="Picture 4">
            <a:extLst>
              <a:ext uri="{FF2B5EF4-FFF2-40B4-BE49-F238E27FC236}">
                <a16:creationId xmlns:a16="http://schemas.microsoft.com/office/drawing/2014/main" id="{A8172463-22D6-099B-3A39-43E88D56FF52}"/>
              </a:ext>
            </a:extLst>
          </p:cNvPr>
          <p:cNvPicPr>
            <a:picLocks noChangeAspect="1"/>
          </p:cNvPicPr>
          <p:nvPr/>
        </p:nvPicPr>
        <p:blipFill rotWithShape="1">
          <a:blip r:embed="rId2"/>
          <a:srcRect t="15034"/>
          <a:stretch/>
        </p:blipFill>
        <p:spPr>
          <a:xfrm>
            <a:off x="347706" y="2953581"/>
            <a:ext cx="6959256" cy="475419"/>
          </a:xfrm>
          <a:prstGeom prst="rect">
            <a:avLst/>
          </a:prstGeom>
        </p:spPr>
      </p:pic>
    </p:spTree>
    <p:extLst>
      <p:ext uri="{BB962C8B-B14F-4D97-AF65-F5344CB8AC3E}">
        <p14:creationId xmlns:p14="http://schemas.microsoft.com/office/powerpoint/2010/main" val="1550055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394A-F041-1329-0347-38F42C2EAF63}"/>
              </a:ext>
            </a:extLst>
          </p:cNvPr>
          <p:cNvSpPr>
            <a:spLocks noGrp="1"/>
          </p:cNvSpPr>
          <p:nvPr>
            <p:ph type="title"/>
          </p:nvPr>
        </p:nvSpPr>
        <p:spPr/>
        <p:txBody>
          <a:bodyPr/>
          <a:lstStyle/>
          <a:p>
            <a:r>
              <a:rPr lang="en-NO" dirty="0"/>
              <a:t>Record-versioning</a:t>
            </a:r>
          </a:p>
        </p:txBody>
      </p:sp>
      <p:sp>
        <p:nvSpPr>
          <p:cNvPr id="4" name="Slide Number Placeholder 3">
            <a:extLst>
              <a:ext uri="{FF2B5EF4-FFF2-40B4-BE49-F238E27FC236}">
                <a16:creationId xmlns:a16="http://schemas.microsoft.com/office/drawing/2014/main" id="{D2E94297-C8A2-D152-1BB7-6EEAAF0D83D2}"/>
              </a:ext>
            </a:extLst>
          </p:cNvPr>
          <p:cNvSpPr>
            <a:spLocks noGrp="1"/>
          </p:cNvSpPr>
          <p:nvPr>
            <p:ph type="sldNum" sz="quarter" idx="12"/>
          </p:nvPr>
        </p:nvSpPr>
        <p:spPr/>
        <p:txBody>
          <a:bodyPr/>
          <a:lstStyle/>
          <a:p>
            <a:fld id="{2FEB81B2-2AA1-4AF4-A66A-0751F51A3799}" type="slidenum">
              <a:rPr lang="en-US" smtClean="0"/>
              <a:t>47</a:t>
            </a:fld>
            <a:endParaRPr lang="en-US"/>
          </a:p>
        </p:txBody>
      </p:sp>
      <p:pic>
        <p:nvPicPr>
          <p:cNvPr id="3" name="Picture 2">
            <a:extLst>
              <a:ext uri="{FF2B5EF4-FFF2-40B4-BE49-F238E27FC236}">
                <a16:creationId xmlns:a16="http://schemas.microsoft.com/office/drawing/2014/main" id="{D279BB11-06E5-7367-3169-FDC5825D7C73}"/>
              </a:ext>
            </a:extLst>
          </p:cNvPr>
          <p:cNvPicPr>
            <a:picLocks noChangeAspect="1"/>
          </p:cNvPicPr>
          <p:nvPr/>
        </p:nvPicPr>
        <p:blipFill>
          <a:blip r:embed="rId2"/>
          <a:stretch>
            <a:fillRect/>
          </a:stretch>
        </p:blipFill>
        <p:spPr>
          <a:xfrm>
            <a:off x="755992" y="2746117"/>
            <a:ext cx="6182855" cy="1365765"/>
          </a:xfrm>
          <a:prstGeom prst="rect">
            <a:avLst/>
          </a:prstGeom>
        </p:spPr>
      </p:pic>
    </p:spTree>
    <p:extLst>
      <p:ext uri="{BB962C8B-B14F-4D97-AF65-F5344CB8AC3E}">
        <p14:creationId xmlns:p14="http://schemas.microsoft.com/office/powerpoint/2010/main" val="4166356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When to…</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GB" dirty="0">
                <a:solidFill>
                  <a:schemeClr val="tx1"/>
                </a:solidFill>
              </a:rPr>
              <a:t>C</a:t>
            </a:r>
            <a:r>
              <a:rPr lang="en-NO" dirty="0">
                <a:solidFill>
                  <a:schemeClr val="tx1"/>
                </a:solidFill>
              </a:rPr>
              <a:t>reate new </a:t>
            </a:r>
            <a:r>
              <a:rPr lang="en-NO" b="1" dirty="0">
                <a:solidFill>
                  <a:schemeClr val="tx1"/>
                </a:solidFill>
              </a:rPr>
              <a:t>version</a:t>
            </a:r>
            <a:r>
              <a:rPr lang="en-NO" dirty="0">
                <a:solidFill>
                  <a:schemeClr val="tx1"/>
                </a:solidFill>
              </a:rPr>
              <a:t> of a record</a:t>
            </a:r>
          </a:p>
          <a:p>
            <a:r>
              <a:rPr lang="en-GB" dirty="0">
                <a:solidFill>
                  <a:schemeClr val="tx1"/>
                </a:solidFill>
              </a:rPr>
              <a:t>v</a:t>
            </a:r>
            <a:r>
              <a:rPr lang="en-NO" dirty="0">
                <a:solidFill>
                  <a:schemeClr val="tx1"/>
                </a:solidFill>
              </a:rPr>
              <a:t>s</a:t>
            </a:r>
          </a:p>
          <a:p>
            <a:r>
              <a:rPr lang="en-NO" dirty="0">
                <a:solidFill>
                  <a:schemeClr val="tx1"/>
                </a:solidFill>
              </a:rPr>
              <a:t>Create new </a:t>
            </a:r>
            <a:r>
              <a:rPr lang="en-NO" b="1" dirty="0">
                <a:solidFill>
                  <a:schemeClr val="tx1"/>
                </a:solidFill>
              </a:rPr>
              <a:t>instance</a:t>
            </a:r>
            <a:r>
              <a:rPr lang="en-NO" dirty="0">
                <a:solidFill>
                  <a:schemeClr val="tx1"/>
                </a:solidFill>
              </a:rPr>
              <a:t> of a record</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48</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421518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What about tracing lineage?</a:t>
            </a:r>
            <a:endParaRPr lang="en-GB" b="0" dirty="0"/>
          </a:p>
        </p:txBody>
      </p:sp>
    </p:spTree>
    <p:extLst>
      <p:ext uri="{BB962C8B-B14F-4D97-AF65-F5344CB8AC3E}">
        <p14:creationId xmlns:p14="http://schemas.microsoft.com/office/powerpoint/2010/main" val="1625836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144472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Lineage</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Ancestry</a:t>
            </a:r>
          </a:p>
          <a:p>
            <a:r>
              <a:rPr lang="en-NO" dirty="0">
                <a:solidFill>
                  <a:schemeClr val="tx1"/>
                </a:solidFill>
              </a:rPr>
              <a:t>Lineage assertion</a:t>
            </a:r>
          </a:p>
          <a:p>
            <a:r>
              <a:rPr lang="en-NO" dirty="0">
                <a:solidFill>
                  <a:schemeClr val="tx1"/>
                </a:solidFill>
              </a:rPr>
              <a:t>Source</a:t>
            </a:r>
          </a:p>
          <a:p>
            <a:r>
              <a:rPr lang="en-NO" dirty="0">
                <a:solidFill>
                  <a:schemeClr val="tx1"/>
                </a:solidFill>
              </a:rPr>
              <a:t>Dataset</a:t>
            </a:r>
          </a:p>
          <a:p>
            <a:r>
              <a:rPr lang="en-NO" dirty="0">
                <a:solidFill>
                  <a:schemeClr val="tx1"/>
                </a:solidFill>
              </a:rPr>
              <a:t>Activity-model</a:t>
            </a:r>
          </a:p>
          <a:p>
            <a:r>
              <a:rPr lang="en-NO" dirty="0">
                <a:solidFill>
                  <a:schemeClr val="tx1"/>
                </a:solidFill>
              </a:rPr>
              <a:t>Versioning</a:t>
            </a:r>
          </a:p>
          <a:p>
            <a:endParaRPr lang="en-NO" dirty="0">
              <a:solidFill>
                <a:schemeClr val="tx1"/>
              </a:solidFill>
            </a:endParaRP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50</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4223578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can I find my data?</a:t>
            </a:r>
            <a:endParaRPr lang="en-GB" b="0" dirty="0"/>
          </a:p>
        </p:txBody>
      </p:sp>
    </p:spTree>
    <p:extLst>
      <p:ext uri="{BB962C8B-B14F-4D97-AF65-F5344CB8AC3E}">
        <p14:creationId xmlns:p14="http://schemas.microsoft.com/office/powerpoint/2010/main" val="2077829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Indexer and search</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Elasticsearch</a:t>
            </a:r>
          </a:p>
          <a:p>
            <a:r>
              <a:rPr lang="en-NO" dirty="0">
                <a:solidFill>
                  <a:schemeClr val="tx1"/>
                </a:solidFill>
              </a:rPr>
              <a:t>Indexer-hints</a:t>
            </a:r>
          </a:p>
          <a:p>
            <a:r>
              <a:rPr lang="en-NO" dirty="0">
                <a:solidFill>
                  <a:schemeClr val="tx1"/>
                </a:solidFill>
              </a:rPr>
              <a:t>Extension properties</a:t>
            </a:r>
          </a:p>
          <a:p>
            <a:r>
              <a:rPr lang="en-NO" dirty="0">
                <a:solidFill>
                  <a:schemeClr val="tx1"/>
                </a:solidFill>
              </a:rPr>
              <a:t>(to-be) Custom indexing</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52</a:t>
            </a:fld>
            <a:endParaRPr lang="en-US"/>
          </a:p>
        </p:txBody>
      </p:sp>
    </p:spTree>
    <p:extLst>
      <p:ext uri="{BB962C8B-B14F-4D97-AF65-F5344CB8AC3E}">
        <p14:creationId xmlns:p14="http://schemas.microsoft.com/office/powerpoint/2010/main" val="3267744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We got the tools, how do we ingest?</a:t>
            </a:r>
            <a:endParaRPr lang="en-GB" b="0" dirty="0"/>
          </a:p>
        </p:txBody>
      </p:sp>
    </p:spTree>
    <p:extLst>
      <p:ext uri="{BB962C8B-B14F-4D97-AF65-F5344CB8AC3E}">
        <p14:creationId xmlns:p14="http://schemas.microsoft.com/office/powerpoint/2010/main" val="1345037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Write data records</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File</a:t>
            </a:r>
          </a:p>
          <a:p>
            <a:r>
              <a:rPr lang="en-NO" dirty="0">
                <a:solidFill>
                  <a:schemeClr val="tx1"/>
                </a:solidFill>
              </a:rPr>
              <a:t>Workflow</a:t>
            </a:r>
          </a:p>
          <a:p>
            <a:r>
              <a:rPr lang="en-NO" dirty="0">
                <a:solidFill>
                  <a:schemeClr val="tx1"/>
                </a:solidFill>
              </a:rPr>
              <a:t>Storage</a:t>
            </a:r>
          </a:p>
          <a:p>
            <a:r>
              <a:rPr lang="en-NO" dirty="0">
                <a:solidFill>
                  <a:schemeClr val="tx1"/>
                </a:solidFill>
              </a:rPr>
              <a:t>DDMS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54</a:t>
            </a:fld>
            <a:endParaRPr lang="en-US"/>
          </a:p>
        </p:txBody>
      </p:sp>
    </p:spTree>
    <p:extLst>
      <p:ext uri="{BB962C8B-B14F-4D97-AF65-F5344CB8AC3E}">
        <p14:creationId xmlns:p14="http://schemas.microsoft.com/office/powerpoint/2010/main" val="3581197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is it meant to be used?</a:t>
            </a:r>
            <a:endParaRPr lang="en-GB" b="0" dirty="0"/>
          </a:p>
        </p:txBody>
      </p:sp>
    </p:spTree>
    <p:extLst>
      <p:ext uri="{BB962C8B-B14F-4D97-AF65-F5344CB8AC3E}">
        <p14:creationId xmlns:p14="http://schemas.microsoft.com/office/powerpoint/2010/main" val="367225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318255-8660-D60A-9489-08E19C7010A9}"/>
              </a:ext>
            </a:extLst>
          </p:cNvPr>
          <p:cNvPicPr>
            <a:picLocks noChangeAspect="1"/>
          </p:cNvPicPr>
          <p:nvPr/>
        </p:nvPicPr>
        <p:blipFill>
          <a:blip r:embed="rId2"/>
          <a:stretch>
            <a:fillRect/>
          </a:stretch>
        </p:blipFill>
        <p:spPr>
          <a:xfrm>
            <a:off x="2088213" y="68263"/>
            <a:ext cx="8015573" cy="6111875"/>
          </a:xfrm>
          <a:prstGeom prst="rect">
            <a:avLst/>
          </a:prstGeom>
          <a:noFill/>
        </p:spPr>
      </p:pic>
      <p:sp>
        <p:nvSpPr>
          <p:cNvPr id="4" name="Slide Number Placeholder 3" hidden="1">
            <a:extLst>
              <a:ext uri="{FF2B5EF4-FFF2-40B4-BE49-F238E27FC236}">
                <a16:creationId xmlns:a16="http://schemas.microsoft.com/office/drawing/2014/main" id="{C2DE4474-0A1F-22E9-C207-524629FE4DDE}"/>
              </a:ext>
            </a:extLst>
          </p:cNvPr>
          <p:cNvSpPr>
            <a:spLocks noGrp="1"/>
          </p:cNvSpPr>
          <p:nvPr>
            <p:ph type="sldNum" sz="quarter" idx="4294967295"/>
          </p:nvPr>
        </p:nvSpPr>
        <p:spPr>
          <a:xfrm>
            <a:off x="9239733" y="6204547"/>
            <a:ext cx="2844800" cy="365125"/>
          </a:xfrm>
        </p:spPr>
        <p:txBody>
          <a:bodyPr/>
          <a:lstStyle/>
          <a:p>
            <a:pPr>
              <a:spcAft>
                <a:spcPts val="600"/>
              </a:spcAft>
            </a:pPr>
            <a:fld id="{2FEB81B2-2AA1-4AF4-A66A-0751F51A3799}" type="slidenum">
              <a:rPr lang="en-US" smtClean="0"/>
              <a:pPr>
                <a:spcAft>
                  <a:spcPts val="600"/>
                </a:spcAft>
              </a:pPr>
              <a:t>56</a:t>
            </a:fld>
            <a:endParaRPr lang="en-US"/>
          </a:p>
        </p:txBody>
      </p:sp>
    </p:spTree>
    <p:extLst>
      <p:ext uri="{BB962C8B-B14F-4D97-AF65-F5344CB8AC3E}">
        <p14:creationId xmlns:p14="http://schemas.microsoft.com/office/powerpoint/2010/main" val="146868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753A-B102-97D0-5BB3-D88449868EBB}"/>
              </a:ext>
            </a:extLst>
          </p:cNvPr>
          <p:cNvSpPr>
            <a:spLocks noGrp="1"/>
          </p:cNvSpPr>
          <p:nvPr>
            <p:ph type="title"/>
          </p:nvPr>
        </p:nvSpPr>
        <p:spPr/>
        <p:txBody>
          <a:bodyPr/>
          <a:lstStyle/>
          <a:p>
            <a:endParaRPr lang="en-NO" dirty="0"/>
          </a:p>
        </p:txBody>
      </p:sp>
      <p:pic>
        <p:nvPicPr>
          <p:cNvPr id="1026" name="Picture 2" descr="Operators – The Open Group OSDU™ Forum">
            <a:extLst>
              <a:ext uri="{FF2B5EF4-FFF2-40B4-BE49-F238E27FC236}">
                <a16:creationId xmlns:a16="http://schemas.microsoft.com/office/drawing/2014/main" id="{D3A13536-DFFA-7434-ECE9-34E2EDD2DACB}"/>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4000"/>
                    </a14:imgEffect>
                  </a14:imgLayer>
                </a14:imgProps>
              </a:ext>
              <a:ext uri="{28A0092B-C50C-407E-A947-70E740481C1C}">
                <a14:useLocalDpi xmlns:a14="http://schemas.microsoft.com/office/drawing/2010/main" val="0"/>
              </a:ext>
            </a:extLst>
          </a:blip>
          <a:srcRect l="-1" r="33"/>
          <a:stretch/>
        </p:blipFill>
        <p:spPr bwMode="auto">
          <a:xfrm>
            <a:off x="2046000" y="2141620"/>
            <a:ext cx="8100000" cy="3200400"/>
          </a:xfrm>
          <a:prstGeom prst="rect">
            <a:avLst/>
          </a:prstGeom>
          <a:noFill/>
        </p:spPr>
      </p:pic>
      <p:sp>
        <p:nvSpPr>
          <p:cNvPr id="5" name="TextBox 4">
            <a:extLst>
              <a:ext uri="{FF2B5EF4-FFF2-40B4-BE49-F238E27FC236}">
                <a16:creationId xmlns:a16="http://schemas.microsoft.com/office/drawing/2014/main" id="{86AEB5D4-15A2-9D28-71D4-861132C435A5}"/>
              </a:ext>
            </a:extLst>
          </p:cNvPr>
          <p:cNvSpPr txBox="1"/>
          <p:nvPr/>
        </p:nvSpPr>
        <p:spPr>
          <a:xfrm rot="19826318">
            <a:off x="3692937" y="1925939"/>
            <a:ext cx="4806124" cy="3631763"/>
          </a:xfrm>
          <a:prstGeom prst="rect">
            <a:avLst/>
          </a:prstGeom>
          <a:noFill/>
        </p:spPr>
        <p:txBody>
          <a:bodyPr wrap="none" rtlCol="0">
            <a:spAutoFit/>
          </a:bodyPr>
          <a:lstStyle/>
          <a:p>
            <a:r>
              <a:rPr lang="en-NO" sz="11500" dirty="0">
                <a:ln w="19050">
                  <a:solidFill>
                    <a:schemeClr val="tx1"/>
                  </a:solidFill>
                </a:ln>
                <a:solidFill>
                  <a:srgbClr val="FF0000"/>
                </a:solidFill>
                <a:latin typeface="Stencil" pitchFamily="82" charset="77"/>
              </a:rPr>
              <a:t>DON’T </a:t>
            </a:r>
          </a:p>
          <a:p>
            <a:r>
              <a:rPr lang="en-NO" sz="11500" dirty="0">
                <a:ln w="19050">
                  <a:solidFill>
                    <a:schemeClr val="tx1"/>
                  </a:solidFill>
                </a:ln>
                <a:solidFill>
                  <a:srgbClr val="FF0000"/>
                </a:solidFill>
                <a:latin typeface="Stencil" pitchFamily="82" charset="77"/>
              </a:rPr>
              <a:t>PANIC</a:t>
            </a:r>
          </a:p>
        </p:txBody>
      </p:sp>
    </p:spTree>
    <p:extLst>
      <p:ext uri="{BB962C8B-B14F-4D97-AF65-F5344CB8AC3E}">
        <p14:creationId xmlns:p14="http://schemas.microsoft.com/office/powerpoint/2010/main" val="26826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Questions?</a:t>
            </a:r>
            <a:endParaRPr lang="en-GB" b="0" dirty="0"/>
          </a:p>
        </p:txBody>
      </p:sp>
    </p:spTree>
    <p:extLst>
      <p:ext uri="{BB962C8B-B14F-4D97-AF65-F5344CB8AC3E}">
        <p14:creationId xmlns:p14="http://schemas.microsoft.com/office/powerpoint/2010/main" val="973552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0779-AE06-92A3-2BCC-BA0DDAFB4696}"/>
              </a:ext>
            </a:extLst>
          </p:cNvPr>
          <p:cNvSpPr>
            <a:spLocks noGrp="1"/>
          </p:cNvSpPr>
          <p:nvPr>
            <p:ph type="title"/>
          </p:nvPr>
        </p:nvSpPr>
        <p:spPr/>
        <p:txBody>
          <a:bodyPr/>
          <a:lstStyle/>
          <a:p>
            <a:r>
              <a:rPr lang="en-NO" dirty="0"/>
              <a:t>The code…</a:t>
            </a:r>
          </a:p>
        </p:txBody>
      </p:sp>
      <p:pic>
        <p:nvPicPr>
          <p:cNvPr id="5" name="Content Placeholder 4">
            <a:extLst>
              <a:ext uri="{FF2B5EF4-FFF2-40B4-BE49-F238E27FC236}">
                <a16:creationId xmlns:a16="http://schemas.microsoft.com/office/drawing/2014/main" id="{2112E7DF-DC71-F800-C4B1-0FED917E8199}"/>
              </a:ext>
            </a:extLst>
          </p:cNvPr>
          <p:cNvPicPr>
            <a:picLocks noGrp="1" noChangeAspect="1"/>
          </p:cNvPicPr>
          <p:nvPr>
            <p:ph idx="1"/>
          </p:nvPr>
        </p:nvPicPr>
        <p:blipFill>
          <a:blip r:embed="rId2"/>
          <a:stretch>
            <a:fillRect/>
          </a:stretch>
        </p:blipFill>
        <p:spPr>
          <a:xfrm>
            <a:off x="2654772" y="1600200"/>
            <a:ext cx="6882456" cy="4525963"/>
          </a:xfrm>
          <a:prstGeom prst="rect">
            <a:avLst/>
          </a:prstGeom>
        </p:spPr>
      </p:pic>
      <p:sp>
        <p:nvSpPr>
          <p:cNvPr id="4" name="Slide Number Placeholder 3">
            <a:extLst>
              <a:ext uri="{FF2B5EF4-FFF2-40B4-BE49-F238E27FC236}">
                <a16:creationId xmlns:a16="http://schemas.microsoft.com/office/drawing/2014/main" id="{FE9BC076-7B8E-11D6-3D68-FB1B8CCD571B}"/>
              </a:ext>
            </a:extLst>
          </p:cNvPr>
          <p:cNvSpPr>
            <a:spLocks noGrp="1"/>
          </p:cNvSpPr>
          <p:nvPr>
            <p:ph type="sldNum" sz="quarter" idx="12"/>
          </p:nvPr>
        </p:nvSpPr>
        <p:spPr/>
        <p:txBody>
          <a:bodyPr/>
          <a:lstStyle/>
          <a:p>
            <a:fld id="{2FEB81B2-2AA1-4AF4-A66A-0751F51A3799}" type="slidenum">
              <a:rPr lang="en-US" smtClean="0"/>
              <a:t>6</a:t>
            </a:fld>
            <a:endParaRPr lang="en-US"/>
          </a:p>
        </p:txBody>
      </p:sp>
      <p:sp>
        <p:nvSpPr>
          <p:cNvPr id="6" name="TextBox 5">
            <a:extLst>
              <a:ext uri="{FF2B5EF4-FFF2-40B4-BE49-F238E27FC236}">
                <a16:creationId xmlns:a16="http://schemas.microsoft.com/office/drawing/2014/main" id="{5DCCB547-36FC-7DFF-C38C-E849ABB031AC}"/>
              </a:ext>
            </a:extLst>
          </p:cNvPr>
          <p:cNvSpPr txBox="1"/>
          <p:nvPr/>
        </p:nvSpPr>
        <p:spPr>
          <a:xfrm>
            <a:off x="10662133" y="5756831"/>
            <a:ext cx="1329210" cy="307777"/>
          </a:xfrm>
          <a:prstGeom prst="rect">
            <a:avLst/>
          </a:prstGeom>
          <a:noFill/>
        </p:spPr>
        <p:txBody>
          <a:bodyPr wrap="none" rtlCol="0">
            <a:spAutoFit/>
          </a:bodyPr>
          <a:lstStyle/>
          <a:p>
            <a:r>
              <a:rPr lang="en-GB" sz="1400" dirty="0">
                <a:hlinkClick r:id="rId3"/>
              </a:rPr>
              <a:t>Platform Code</a:t>
            </a:r>
            <a:endParaRPr lang="en-NO" sz="1400" dirty="0"/>
          </a:p>
        </p:txBody>
      </p:sp>
    </p:spTree>
    <p:extLst>
      <p:ext uri="{BB962C8B-B14F-4D97-AF65-F5344CB8AC3E}">
        <p14:creationId xmlns:p14="http://schemas.microsoft.com/office/powerpoint/2010/main" val="258916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9FED-AFF1-09B9-0719-7B54C191438D}"/>
              </a:ext>
            </a:extLst>
          </p:cNvPr>
          <p:cNvSpPr>
            <a:spLocks noGrp="1"/>
          </p:cNvSpPr>
          <p:nvPr>
            <p:ph type="title"/>
          </p:nvPr>
        </p:nvSpPr>
        <p:spPr/>
        <p:txBody>
          <a:bodyPr/>
          <a:lstStyle/>
          <a:p>
            <a:r>
              <a:rPr lang="en-NO" dirty="0"/>
              <a:t>Demo</a:t>
            </a:r>
          </a:p>
        </p:txBody>
      </p:sp>
      <p:sp>
        <p:nvSpPr>
          <p:cNvPr id="3" name="Content Placeholder 2">
            <a:extLst>
              <a:ext uri="{FF2B5EF4-FFF2-40B4-BE49-F238E27FC236}">
                <a16:creationId xmlns:a16="http://schemas.microsoft.com/office/drawing/2014/main" id="{2343BD2C-A180-F628-4401-9ACB08F1D6B2}"/>
              </a:ext>
            </a:extLst>
          </p:cNvPr>
          <p:cNvSpPr>
            <a:spLocks noGrp="1"/>
          </p:cNvSpPr>
          <p:nvPr>
            <p:ph idx="1"/>
          </p:nvPr>
        </p:nvSpPr>
        <p:spPr/>
        <p:txBody>
          <a:bodyPr/>
          <a:lstStyle/>
          <a:p>
            <a:r>
              <a:rPr lang="en-NO" dirty="0">
                <a:solidFill>
                  <a:schemeClr val="tx1"/>
                </a:solidFill>
              </a:rPr>
              <a:t>Where is the code?</a:t>
            </a:r>
          </a:p>
          <a:p>
            <a:r>
              <a:rPr lang="en-NO" dirty="0">
                <a:solidFill>
                  <a:schemeClr val="tx1"/>
                </a:solidFill>
              </a:rPr>
              <a:t>Milestone-concept</a:t>
            </a:r>
          </a:p>
        </p:txBody>
      </p:sp>
      <p:sp>
        <p:nvSpPr>
          <p:cNvPr id="4" name="Slide Number Placeholder 3">
            <a:extLst>
              <a:ext uri="{FF2B5EF4-FFF2-40B4-BE49-F238E27FC236}">
                <a16:creationId xmlns:a16="http://schemas.microsoft.com/office/drawing/2014/main" id="{3193D9FD-DA6E-05F7-95FA-7D539A9F3F8F}"/>
              </a:ext>
            </a:extLst>
          </p:cNvPr>
          <p:cNvSpPr>
            <a:spLocks noGrp="1"/>
          </p:cNvSpPr>
          <p:nvPr>
            <p:ph type="sldNum" sz="quarter" idx="12"/>
          </p:nvPr>
        </p:nvSpPr>
        <p:spPr/>
        <p:txBody>
          <a:bodyPr/>
          <a:lstStyle/>
          <a:p>
            <a:fld id="{2FEB81B2-2AA1-4AF4-A66A-0751F51A3799}" type="slidenum">
              <a:rPr lang="en-US" smtClean="0"/>
              <a:t>7</a:t>
            </a:fld>
            <a:endParaRPr lang="en-US"/>
          </a:p>
        </p:txBody>
      </p:sp>
      <p:sp>
        <p:nvSpPr>
          <p:cNvPr id="5" name="TextBox 4">
            <a:extLst>
              <a:ext uri="{FF2B5EF4-FFF2-40B4-BE49-F238E27FC236}">
                <a16:creationId xmlns:a16="http://schemas.microsoft.com/office/drawing/2014/main" id="{143B5163-A72D-9054-6F3F-F5C8FF03C021}"/>
              </a:ext>
            </a:extLst>
          </p:cNvPr>
          <p:cNvSpPr txBox="1"/>
          <p:nvPr/>
        </p:nvSpPr>
        <p:spPr>
          <a:xfrm>
            <a:off x="10662133" y="5756831"/>
            <a:ext cx="1329210" cy="307777"/>
          </a:xfrm>
          <a:prstGeom prst="rect">
            <a:avLst/>
          </a:prstGeom>
          <a:noFill/>
        </p:spPr>
        <p:txBody>
          <a:bodyPr wrap="none" rtlCol="0">
            <a:spAutoFit/>
          </a:bodyPr>
          <a:lstStyle/>
          <a:p>
            <a:r>
              <a:rPr lang="en-GB" sz="1400" dirty="0">
                <a:hlinkClick r:id="rId2"/>
              </a:rPr>
              <a:t>Platform Code</a:t>
            </a:r>
            <a:endParaRPr lang="en-NO" sz="1400" dirty="0"/>
          </a:p>
        </p:txBody>
      </p:sp>
    </p:spTree>
    <p:extLst>
      <p:ext uri="{BB962C8B-B14F-4D97-AF65-F5344CB8AC3E}">
        <p14:creationId xmlns:p14="http://schemas.microsoft.com/office/powerpoint/2010/main" val="2144682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AA98-E5EC-72E7-643D-F723CD8DD7A6}"/>
              </a:ext>
            </a:extLst>
          </p:cNvPr>
          <p:cNvSpPr>
            <a:spLocks noGrp="1"/>
          </p:cNvSpPr>
          <p:nvPr>
            <p:ph type="title"/>
          </p:nvPr>
        </p:nvSpPr>
        <p:spPr/>
        <p:txBody>
          <a:bodyPr/>
          <a:lstStyle/>
          <a:p>
            <a:r>
              <a:rPr lang="en-NO" dirty="0"/>
              <a:t>Cloud Agnostic</a:t>
            </a:r>
          </a:p>
        </p:txBody>
      </p:sp>
      <p:sp>
        <p:nvSpPr>
          <p:cNvPr id="4" name="Slide Number Placeholder 3">
            <a:extLst>
              <a:ext uri="{FF2B5EF4-FFF2-40B4-BE49-F238E27FC236}">
                <a16:creationId xmlns:a16="http://schemas.microsoft.com/office/drawing/2014/main" id="{FCDB7F49-A5DC-20ED-E922-9776B57636C9}"/>
              </a:ext>
            </a:extLst>
          </p:cNvPr>
          <p:cNvSpPr>
            <a:spLocks noGrp="1"/>
          </p:cNvSpPr>
          <p:nvPr>
            <p:ph type="sldNum" sz="quarter" idx="12"/>
          </p:nvPr>
        </p:nvSpPr>
        <p:spPr/>
        <p:txBody>
          <a:bodyPr/>
          <a:lstStyle/>
          <a:p>
            <a:fld id="{2FEB81B2-2AA1-4AF4-A66A-0751F51A3799}" type="slidenum">
              <a:rPr lang="en-US" smtClean="0"/>
              <a:t>8</a:t>
            </a:fld>
            <a:endParaRPr lang="en-US"/>
          </a:p>
        </p:txBody>
      </p:sp>
      <p:pic>
        <p:nvPicPr>
          <p:cNvPr id="1026" name="Picture 2" descr="Azure has a new logo, but where do you download it? Here!">
            <a:extLst>
              <a:ext uri="{FF2B5EF4-FFF2-40B4-BE49-F238E27FC236}">
                <a16:creationId xmlns:a16="http://schemas.microsoft.com/office/drawing/2014/main" id="{B9784A43-FFBF-F3BB-861D-82B409522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58" y="2868703"/>
            <a:ext cx="2007435" cy="2007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C19FFA-4DA0-E617-E373-81348777D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584" y="3334838"/>
            <a:ext cx="2358780" cy="1411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 Logo, symbol, meaning, history, PNG, brand">
            <a:extLst>
              <a:ext uri="{FF2B5EF4-FFF2-40B4-BE49-F238E27FC236}">
                <a16:creationId xmlns:a16="http://schemas.microsoft.com/office/drawing/2014/main" id="{52D478C0-7ABE-5D06-1833-D7C355960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760" y="2738946"/>
            <a:ext cx="3568773" cy="20074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2B6B02-14F2-FA20-F7C1-A01B9ACE59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8000" y="2609188"/>
            <a:ext cx="31750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02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EB8AA-027B-A72A-EEDB-3678473108CB}"/>
              </a:ext>
            </a:extLst>
          </p:cNvPr>
          <p:cNvSpPr>
            <a:spLocks noGrp="1"/>
          </p:cNvSpPr>
          <p:nvPr>
            <p:ph type="title"/>
          </p:nvPr>
        </p:nvSpPr>
        <p:spPr/>
        <p:txBody>
          <a:bodyPr/>
          <a:lstStyle/>
          <a:p>
            <a:r>
              <a:rPr lang="en-NO" dirty="0"/>
              <a:t>OSDU Behind the scenes</a:t>
            </a:r>
          </a:p>
        </p:txBody>
      </p:sp>
      <p:sp>
        <p:nvSpPr>
          <p:cNvPr id="4" name="Slide Number Placeholder 3">
            <a:extLst>
              <a:ext uri="{FF2B5EF4-FFF2-40B4-BE49-F238E27FC236}">
                <a16:creationId xmlns:a16="http://schemas.microsoft.com/office/drawing/2014/main" id="{D635C1CA-BD6C-21BA-76EC-ACDB76CD953C}"/>
              </a:ext>
            </a:extLst>
          </p:cNvPr>
          <p:cNvSpPr>
            <a:spLocks noGrp="1"/>
          </p:cNvSpPr>
          <p:nvPr>
            <p:ph type="sldNum" sz="quarter" idx="12"/>
          </p:nvPr>
        </p:nvSpPr>
        <p:spPr/>
        <p:txBody>
          <a:bodyPr/>
          <a:lstStyle/>
          <a:p>
            <a:fld id="{2FEB81B2-2AA1-4AF4-A66A-0751F51A3799}" type="slidenum">
              <a:rPr lang="en-US" smtClean="0"/>
              <a:t>9</a:t>
            </a:fld>
            <a:endParaRPr lang="en-US"/>
          </a:p>
        </p:txBody>
      </p:sp>
      <p:pic>
        <p:nvPicPr>
          <p:cNvPr id="3074" name="Picture 2" descr="Architecture">
            <a:extLst>
              <a:ext uri="{FF2B5EF4-FFF2-40B4-BE49-F238E27FC236}">
                <a16:creationId xmlns:a16="http://schemas.microsoft.com/office/drawing/2014/main" id="{234E2F9A-FFA1-8971-1E6C-C70FD2B4F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805" y="1143001"/>
            <a:ext cx="6994390" cy="544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64373"/>
      </p:ext>
    </p:extLst>
  </p:cSld>
  <p:clrMapOvr>
    <a:masterClrMapping/>
  </p:clrMapOvr>
</p:sld>
</file>

<file path=ppt/theme/theme1.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2.xml><?xml version="1.0" encoding="utf-8"?>
<a:theme xmlns:a="http://schemas.openxmlformats.org/drawingml/2006/main" name="1_Office Theme">
  <a:themeElements>
    <a:clrScheme name="Custom 2">
      <a:dk1>
        <a:srgbClr val="000000"/>
      </a:dk1>
      <a:lt1>
        <a:srgbClr val="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02f74cf1-ae9f-400d-bc52-3bcd3a9e177f" ContentTypeId="0x01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Props1.xml><?xml version="1.0" encoding="utf-8"?>
<ds:datastoreItem xmlns:ds="http://schemas.openxmlformats.org/officeDocument/2006/customXml" ds:itemID="{3318CE0D-9BC2-43ED-8F51-FD1471CF16DB}">
  <ds:schemaRefs>
    <ds:schemaRef ds:uri="Microsoft.SharePoint.Taxonomy.ContentTypeSync"/>
  </ds:schemaRefs>
</ds:datastoreItem>
</file>

<file path=customXml/itemProps2.xml><?xml version="1.0" encoding="utf-8"?>
<ds:datastoreItem xmlns:ds="http://schemas.openxmlformats.org/officeDocument/2006/customXml" ds:itemID="{A90194FF-C2E8-4A85-9664-47D000E7A50B}">
  <ds:schemaRefs>
    <ds:schemaRef ds:uri="http://schemas.microsoft.com/sharepoint/v3/contenttype/forms"/>
  </ds:schemaRefs>
</ds:datastoreItem>
</file>

<file path=customXml/itemProps3.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4345</TotalTime>
  <Words>946</Words>
  <Application>Microsoft Macintosh PowerPoint</Application>
  <PresentationFormat>Widescreen</PresentationFormat>
  <Paragraphs>374</Paragraphs>
  <Slides>58</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58</vt:i4>
      </vt:variant>
    </vt:vector>
  </HeadingPairs>
  <TitlesOfParts>
    <vt:vector size="69" baseType="lpstr">
      <vt:lpstr>Helvetica Neue</vt:lpstr>
      <vt:lpstr>Arial</vt:lpstr>
      <vt:lpstr>Stencil</vt:lpstr>
      <vt:lpstr>Equinor</vt:lpstr>
      <vt:lpstr>Arial Narrow</vt:lpstr>
      <vt:lpstr>Calibri</vt:lpstr>
      <vt:lpstr>Equinor Medium</vt:lpstr>
      <vt:lpstr>Courier New</vt:lpstr>
      <vt:lpstr>1_Office-tema</vt:lpstr>
      <vt:lpstr>1_Office Theme</vt:lpstr>
      <vt:lpstr>3_Office Theme</vt:lpstr>
      <vt:lpstr>OSDU Concepts Demystifying OSDU</vt:lpstr>
      <vt:lpstr>Approach</vt:lpstr>
      <vt:lpstr>PowerPoint Presentation</vt:lpstr>
      <vt:lpstr>What is an OSDU instance?</vt:lpstr>
      <vt:lpstr>OSDU Data Platform Software Components</vt:lpstr>
      <vt:lpstr>The code…</vt:lpstr>
      <vt:lpstr>Demo</vt:lpstr>
      <vt:lpstr>Cloud Agnostic</vt:lpstr>
      <vt:lpstr>OSDU Behind the scenes</vt:lpstr>
      <vt:lpstr>ADME</vt:lpstr>
      <vt:lpstr>How can I communicate with my OSDU?</vt:lpstr>
      <vt:lpstr>OSDU Data Platform Software Components</vt:lpstr>
      <vt:lpstr>APIs only! (for now…?)</vt:lpstr>
      <vt:lpstr>Where and how is my data stored?</vt:lpstr>
      <vt:lpstr>Two main storages</vt:lpstr>
      <vt:lpstr>Two main storages</vt:lpstr>
      <vt:lpstr>Two main storages</vt:lpstr>
      <vt:lpstr>Two main storages</vt:lpstr>
      <vt:lpstr>“…main storages…”?</vt:lpstr>
      <vt:lpstr>Two main storages</vt:lpstr>
      <vt:lpstr>DDMS optimized storage</vt:lpstr>
      <vt:lpstr>How to form records aka what is Well Known Schemas (WKS)</vt:lpstr>
      <vt:lpstr>Data structures</vt:lpstr>
      <vt:lpstr>Data structures</vt:lpstr>
      <vt:lpstr>OSDU Data Concepts (prev known as definitions)</vt:lpstr>
      <vt:lpstr>DEMO</vt:lpstr>
      <vt:lpstr>PowerPoint Presentation</vt:lpstr>
      <vt:lpstr>Reference data is a bit special…</vt:lpstr>
      <vt:lpstr>OSDU Data Concepts (prev known as definitions)</vt:lpstr>
      <vt:lpstr>DEMO</vt:lpstr>
      <vt:lpstr>How to define own data structures aka Custom schemas</vt:lpstr>
      <vt:lpstr>Your schema in an OSDU wrapper</vt:lpstr>
      <vt:lpstr>Your schema in an OSDU wrapper</vt:lpstr>
      <vt:lpstr>To custom or not to custom…</vt:lpstr>
      <vt:lpstr>How do we control access?</vt:lpstr>
      <vt:lpstr>Entitlements 101</vt:lpstr>
      <vt:lpstr>My groups</vt:lpstr>
      <vt:lpstr>Entitlements</vt:lpstr>
      <vt:lpstr>Access to data</vt:lpstr>
      <vt:lpstr>Things to consider</vt:lpstr>
      <vt:lpstr>To-Be</vt:lpstr>
      <vt:lpstr>The Legal Tag…</vt:lpstr>
      <vt:lpstr>Legal-tag</vt:lpstr>
      <vt:lpstr>Is it possible to do versioning?</vt:lpstr>
      <vt:lpstr>Versioning</vt:lpstr>
      <vt:lpstr>API-versioning</vt:lpstr>
      <vt:lpstr>Record-versioning</vt:lpstr>
      <vt:lpstr>When to…</vt:lpstr>
      <vt:lpstr>What about tracing lineage?</vt:lpstr>
      <vt:lpstr>Lineage</vt:lpstr>
      <vt:lpstr>How can I find my data?</vt:lpstr>
      <vt:lpstr>Indexer and search</vt:lpstr>
      <vt:lpstr>We got the tools, how do we ingest?</vt:lpstr>
      <vt:lpstr>Write data records</vt:lpstr>
      <vt:lpstr>How is it meant to be used?</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17</cp:revision>
  <cp:lastPrinted>2023-01-10T07:46:09Z</cp:lastPrinted>
  <dcterms:created xsi:type="dcterms:W3CDTF">2018-05-14T14:04:30Z</dcterms:created>
  <dcterms:modified xsi:type="dcterms:W3CDTF">2023-06-03T20:20:29Z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